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23" r:id="rId3"/>
    <p:sldId id="270" r:id="rId4"/>
    <p:sldId id="287" r:id="rId5"/>
    <p:sldId id="288" r:id="rId6"/>
    <p:sldId id="305" r:id="rId7"/>
    <p:sldId id="306" r:id="rId8"/>
    <p:sldId id="308" r:id="rId9"/>
    <p:sldId id="307" r:id="rId10"/>
    <p:sldId id="309" r:id="rId11"/>
    <p:sldId id="310" r:id="rId12"/>
    <p:sldId id="311" r:id="rId13"/>
    <p:sldId id="313" r:id="rId14"/>
    <p:sldId id="314" r:id="rId15"/>
    <p:sldId id="324" r:id="rId16"/>
    <p:sldId id="316" r:id="rId17"/>
    <p:sldId id="317" r:id="rId18"/>
    <p:sldId id="315" r:id="rId19"/>
    <p:sldId id="325" r:id="rId20"/>
    <p:sldId id="303" r:id="rId21"/>
    <p:sldId id="319" r:id="rId22"/>
    <p:sldId id="320" r:id="rId23"/>
    <p:sldId id="321" r:id="rId24"/>
    <p:sldId id="322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56F05C-6DDD-422D-918C-314E9DA21D16}">
          <p14:sldIdLst>
            <p14:sldId id="256"/>
            <p14:sldId id="323"/>
            <p14:sldId id="270"/>
            <p14:sldId id="287"/>
            <p14:sldId id="288"/>
            <p14:sldId id="305"/>
            <p14:sldId id="306"/>
            <p14:sldId id="308"/>
            <p14:sldId id="307"/>
            <p14:sldId id="309"/>
            <p14:sldId id="310"/>
            <p14:sldId id="311"/>
            <p14:sldId id="313"/>
            <p14:sldId id="314"/>
            <p14:sldId id="324"/>
            <p14:sldId id="316"/>
            <p14:sldId id="317"/>
            <p14:sldId id="315"/>
            <p14:sldId id="325"/>
            <p14:sldId id="303"/>
            <p14:sldId id="319"/>
            <p14:sldId id="320"/>
            <p14:sldId id="321"/>
            <p14:sldId id="322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114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24D60-FF91-4528-9E41-83A88AB1208B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159A0-69B9-4771-B35E-841E9F8D2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7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f8dfbc3a1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f8dfbc3a1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2C1-420E-47FB-ACAB-67B777B5B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4F8E1-B062-4897-9618-C74E0E8E5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5A0D-1975-49D7-B993-BAC4104FB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8B20D-5F8F-4F24-8D9F-C87161CB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449BE-8177-4280-92DC-DE487D7D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5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6CD2-9269-45A8-B08B-08B048B5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61330-8FBA-49A2-8242-BA5C4F168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FFAEA-4A3C-487B-81C0-E804FE79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4B930-FD11-43AB-8E58-8A836B8E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FF053-A3DF-4DF2-BD81-1FF1E058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57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7496B-963A-4FF7-A4BF-1729FC4C7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EB4D8-2F5D-48B9-B6AD-42AC23A36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71DCB-F443-4ABC-B77E-F05B6CFC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A8CEB-A946-49D8-A3C2-7DDE5EB7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20B9-BDB5-4DBF-8B2E-81105A7E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73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6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B475-942C-4A23-A4EA-2580EAB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71F5-936B-4035-9F86-6FD1BD273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3F82A-49AE-46DD-A16A-7083C557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E12B4-51CF-4406-AD70-279DA6C1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4CEA7-051F-43A8-8BB6-7B204720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3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2771-22E6-4E37-BDE6-0164F77E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2E390-E3E9-4660-ACB9-AB5E4F892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667B6-356B-4578-9FBF-BE3AFF1C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B51A3-8B86-4584-911E-D33BEE01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380A0-D20E-4D70-BC56-91840C08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05CD-3B69-41B0-B188-9D598FFC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E7F3-C9B7-4585-8D9B-3D3BEDE28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E867B-438F-4AEB-A3DE-E9D5882AC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9AB0C-BAC8-454B-A68D-2990861A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8A15B-00E8-49B3-94E6-ADE33874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45FE-82B1-4316-B37E-7773086D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2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743F-BF1C-4EDD-847C-284F2790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CD02D-B692-4D45-BF7B-C6DAB0AD7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0B6C7-A467-4FE9-861D-F51C7DC80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0AD1B-5AC0-4897-A4E9-FD3975BB8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FAFB1-0C81-4D1A-8FAD-967DFADB6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FBE65-1A39-489F-A058-C3826DEA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69C8C-860C-4E54-88BF-5E3C95DB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46470-13AA-4323-86A1-5044CBC5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71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56D2-DD9A-448F-9201-6C911D9C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44250-1A85-47E4-959C-C3EB9A7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B4A11-1B84-4CB9-9064-11B99F04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D7350-4329-4933-8E26-CAE8E531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7B8A5-C926-40F5-A773-13AEE3E4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2DEEB-7EF2-4463-87F6-BB70C577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A9B34-B11F-48DD-BB5C-A06576B2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46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D939-6546-42A3-836B-8F47A8F1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CBDA4-2C8B-481D-BA3D-EB58CBFAD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CD14-3D1F-4A64-89F0-F423B36DE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1789A-E8C0-4BD3-A037-4BC5C43D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9AC65-2F93-4766-A199-8111F883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3F26-9540-4F6F-B543-2F557482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86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339B-E08A-420F-8E1E-8A02FA7C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EE295-03F8-48C6-87F4-36A024F02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996E9-4041-4B64-BA88-EC4C5C5D7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9259A-2E7A-4E44-BF92-A732F9F8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55629-03D0-4FC4-923E-1D89AA66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6AA19-AFF1-44DE-8901-FC8B9FB9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66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45F96-CD1D-43CA-BE06-3B971203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8A70E-659B-47B1-8C35-921BEBFE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C27EE-3A85-4784-9BEE-B0AC07521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F7676-C212-4803-93A5-304A74E7C3F6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0DEE2-F6A2-45D5-BC76-33A6337BC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5A8A9-AF3D-4F32-BE5A-BB6D28C41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80580-A738-49E0-8221-275B179AE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23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50281-0281-48A9-9D6A-9C5E0E62C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64311"/>
          </a:xfrm>
        </p:spPr>
        <p:txBody>
          <a:bodyPr>
            <a:normAutofit/>
          </a:bodyPr>
          <a:lstStyle/>
          <a:p>
            <a:r>
              <a:rPr lang="en-GB" dirty="0"/>
              <a:t>Using “</a:t>
            </a:r>
            <a:r>
              <a:rPr lang="en-GB" i="1" dirty="0"/>
              <a:t>Machine Learning</a:t>
            </a:r>
            <a:r>
              <a:rPr lang="en-GB" dirty="0"/>
              <a:t>” (</a:t>
            </a:r>
            <a:r>
              <a:rPr lang="en-GB" dirty="0" err="1"/>
              <a:t>a.k.a</a:t>
            </a:r>
            <a:r>
              <a:rPr lang="en-GB" dirty="0"/>
              <a:t> statistics) to estimate the unknown</a:t>
            </a:r>
          </a:p>
        </p:txBody>
      </p:sp>
      <p:pic>
        <p:nvPicPr>
          <p:cNvPr id="5" name="Picture 4" descr="A close - up of a forest&#10;&#10;Description automatically generated with low confidence">
            <a:extLst>
              <a:ext uri="{FF2B5EF4-FFF2-40B4-BE49-F238E27FC236}">
                <a16:creationId xmlns:a16="http://schemas.microsoft.com/office/drawing/2014/main" id="{0E71F5F5-5442-457D-917B-81B1E6E05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1"/>
          <a:stretch/>
        </p:blipFill>
        <p:spPr>
          <a:xfrm>
            <a:off x="0" y="2166151"/>
            <a:ext cx="12192000" cy="4691849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4395CB27-0C24-4CD8-9457-8B75A39AB466}"/>
              </a:ext>
            </a:extLst>
          </p:cNvPr>
          <p:cNvSpPr/>
          <p:nvPr/>
        </p:nvSpPr>
        <p:spPr>
          <a:xfrm>
            <a:off x="4784687" y="181169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3220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E083-F894-431A-9E18-FEA63E49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Which model best fits 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A624-7F5D-46A2-A568-F09298ABA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77480"/>
            <a:ext cx="7223089" cy="487679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When running analysis, you will invariably have multiple models (each of which reflect a different </a:t>
            </a:r>
            <a:r>
              <a:rPr lang="en-GB" i="1" dirty="0"/>
              <a:t>process</a:t>
            </a:r>
            <a:r>
              <a:rPr lang="en-GB" dirty="0"/>
              <a:t>), all trying to explain the same pattern, e.g.,</a:t>
            </a:r>
          </a:p>
          <a:p>
            <a:pPr lvl="1"/>
            <a:r>
              <a:rPr lang="en-GB" dirty="0"/>
              <a:t>M</a:t>
            </a:r>
            <a:r>
              <a:rPr lang="en-GB" baseline="-25000" dirty="0"/>
              <a:t>o</a:t>
            </a:r>
          </a:p>
          <a:p>
            <a:pPr lvl="1"/>
            <a:r>
              <a:rPr lang="en-GB" dirty="0"/>
              <a:t>M</a:t>
            </a:r>
            <a:r>
              <a:rPr lang="en-GB" baseline="-25000" dirty="0"/>
              <a:t>t</a:t>
            </a:r>
          </a:p>
          <a:p>
            <a:pPr lvl="1"/>
            <a:r>
              <a:rPr lang="en-GB" dirty="0"/>
              <a:t>M</a:t>
            </a:r>
            <a:r>
              <a:rPr lang="en-GB" baseline="-25000" dirty="0"/>
              <a:t>b</a:t>
            </a:r>
          </a:p>
          <a:p>
            <a:r>
              <a:rPr lang="en-GB" dirty="0"/>
              <a:t>Out of all the models (i.e., </a:t>
            </a:r>
            <a:r>
              <a:rPr lang="en-GB" i="1" dirty="0"/>
              <a:t>processes</a:t>
            </a:r>
            <a:r>
              <a:rPr lang="en-GB" dirty="0"/>
              <a:t>) that we’ve run, how do we choose the most likely model?</a:t>
            </a:r>
          </a:p>
          <a:p>
            <a:endParaRPr lang="en-GB" dirty="0"/>
          </a:p>
          <a:p>
            <a:r>
              <a:rPr lang="en-GB" dirty="0"/>
              <a:t>AIC</a:t>
            </a:r>
          </a:p>
          <a:p>
            <a:pPr lvl="1"/>
            <a:r>
              <a:rPr lang="en-GB" dirty="0"/>
              <a:t>“An Information Criteria” or “Information Criterion A”</a:t>
            </a:r>
          </a:p>
          <a:p>
            <a:pPr lvl="1"/>
            <a:r>
              <a:rPr lang="en-GB" dirty="0"/>
              <a:t>“Improperly” called Akaike’s Information Criteria</a:t>
            </a:r>
          </a:p>
          <a:p>
            <a:pPr lvl="2"/>
            <a:r>
              <a:rPr lang="en-GB" dirty="0"/>
              <a:t>He never named it after himself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27C8C010-C9CD-428B-AFBE-D29B1F68000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3" name="Picture 5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7868F4F-A484-421C-96D8-234AC10EB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13" y="1081792"/>
            <a:ext cx="3902876" cy="527248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5E30726-EA69-40FA-A48D-D2F850F2FCC0}"/>
              </a:ext>
            </a:extLst>
          </p:cNvPr>
          <p:cNvSpPr txBox="1"/>
          <p:nvPr/>
        </p:nvSpPr>
        <p:spPr>
          <a:xfrm>
            <a:off x="8509000" y="6354279"/>
            <a:ext cx="35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dirty="0">
                <a:effectLst/>
              </a:rPr>
              <a:t>赤池 弘次</a:t>
            </a:r>
            <a:r>
              <a:rPr lang="en-US" altLang="ja-JP" b="0" dirty="0">
                <a:effectLst/>
              </a:rPr>
              <a:t>, </a:t>
            </a:r>
            <a:r>
              <a:rPr lang="en-GB" b="0" i="1" dirty="0">
                <a:effectLst/>
              </a:rPr>
              <a:t>Akaike </a:t>
            </a:r>
            <a:r>
              <a:rPr lang="en-GB" b="0" i="1" dirty="0" err="1">
                <a:effectLst/>
              </a:rPr>
              <a:t>Hirotsugu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01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AB89-2ADB-432F-92C2-007C3A2C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Overfitting and underfitting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E155B42-85A8-47D1-BF73-713D3DFF8AA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9A735-4C81-4945-9FC2-B97EB2BD2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"/>
          <a:stretch/>
        </p:blipFill>
        <p:spPr>
          <a:xfrm>
            <a:off x="2146299" y="1476782"/>
            <a:ext cx="7988663" cy="525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D6A1B-5D7E-4731-8E97-EEE78F3BA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" r="95148" b="63061"/>
          <a:stretch/>
        </p:blipFill>
        <p:spPr>
          <a:xfrm>
            <a:off x="1701438" y="2657881"/>
            <a:ext cx="355600" cy="1939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065CA9-96F5-4037-82B3-04D8A3708D58}"/>
              </a:ext>
            </a:extLst>
          </p:cNvPr>
          <p:cNvSpPr/>
          <p:nvPr/>
        </p:nvSpPr>
        <p:spPr>
          <a:xfrm>
            <a:off x="2146299" y="1476782"/>
            <a:ext cx="3949701" cy="2396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F2DE5-9FCA-430F-82C8-8132CB913541}"/>
              </a:ext>
            </a:extLst>
          </p:cNvPr>
          <p:cNvSpPr/>
          <p:nvPr/>
        </p:nvSpPr>
        <p:spPr>
          <a:xfrm>
            <a:off x="6118186" y="1459522"/>
            <a:ext cx="3949701" cy="2396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811C1F-470F-4852-BE8A-30E66BA767AA}"/>
              </a:ext>
            </a:extLst>
          </p:cNvPr>
          <p:cNvSpPr/>
          <p:nvPr/>
        </p:nvSpPr>
        <p:spPr>
          <a:xfrm>
            <a:off x="2146298" y="3981064"/>
            <a:ext cx="8077925" cy="2396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edroom&#10;&#10;Description automatically generated">
            <a:extLst>
              <a:ext uri="{FF2B5EF4-FFF2-40B4-BE49-F238E27FC236}">
                <a16:creationId xmlns:a16="http://schemas.microsoft.com/office/drawing/2014/main" id="{19529921-A380-4136-8F3D-2B7E698ED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86" y="1394462"/>
            <a:ext cx="5942014" cy="4450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06C32-C055-481E-A6E2-ADD4A59384CD}"/>
              </a:ext>
            </a:extLst>
          </p:cNvPr>
          <p:cNvSpPr txBox="1"/>
          <p:nvPr/>
        </p:nvSpPr>
        <p:spPr>
          <a:xfrm>
            <a:off x="6547245" y="1426138"/>
            <a:ext cx="45743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Overfit: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Explains data almost “perfectly”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I.e. model fit (line) goes through each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But “costs” lots of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E.g. here we’ve used 5 parameters with only 5 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84B40-10A2-41D9-A576-C40FD4C73F16}"/>
              </a:ext>
            </a:extLst>
          </p:cNvPr>
          <p:cNvSpPr txBox="1"/>
          <p:nvPr/>
        </p:nvSpPr>
        <p:spPr>
          <a:xfrm>
            <a:off x="2428946" y="4184600"/>
            <a:ext cx="9394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Underfit: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Explains poorly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I.e. prediction (line) doesn’t really match the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But is very “cheap”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E.g. here we’ve used 2 parameters with only 5 observations</a:t>
            </a:r>
          </a:p>
        </p:txBody>
      </p:sp>
    </p:spTree>
    <p:extLst>
      <p:ext uri="{BB962C8B-B14F-4D97-AF65-F5344CB8AC3E}">
        <p14:creationId xmlns:p14="http://schemas.microsoft.com/office/powerpoint/2010/main" val="740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3" grpId="1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938B-348B-45D0-9E42-AD2B9545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AIC to find most the “parsimonious”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FFC81-65C1-4892-9D46-9277502E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8175"/>
          </a:xfrm>
        </p:spPr>
        <p:txBody>
          <a:bodyPr/>
          <a:lstStyle/>
          <a:p>
            <a:r>
              <a:rPr lang="en-GB" dirty="0"/>
              <a:t>To do so, we use the best Likelihood value (“rating”) for each of the different models that we’ve run.</a:t>
            </a:r>
          </a:p>
          <a:p>
            <a:r>
              <a:rPr lang="en-GB" dirty="0"/>
              <a:t>Though we need to tweak the Likelihood</a:t>
            </a:r>
          </a:p>
          <a:p>
            <a:pPr lvl="1"/>
            <a:r>
              <a:rPr lang="en-GB" dirty="0"/>
              <a:t>(and we’ll use this to choose which house we’ll buy)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F926A7E4-FC3A-4C5D-9B97-F441C295EB39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17D609EE-407F-48AD-AA84-846862B08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8666"/>
          <a:stretch/>
        </p:blipFill>
        <p:spPr>
          <a:xfrm>
            <a:off x="3336022" y="3584417"/>
            <a:ext cx="5519955" cy="32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3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For a single model: </a:t>
            </a:r>
            <a:br>
              <a:rPr lang="en-GB" dirty="0"/>
            </a:br>
            <a:r>
              <a:rPr lang="en-GB" dirty="0"/>
              <a:t>Likelihood to Log-Likelihood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2A9F-D566-49FF-ABCF-83482147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9275"/>
          </a:xfrm>
        </p:spPr>
        <p:txBody>
          <a:bodyPr/>
          <a:lstStyle/>
          <a:p>
            <a:r>
              <a:rPr lang="en-GB" dirty="0"/>
              <a:t>First, log transform the likelihood: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9228-5113-46C7-8631-379FBD8B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7" y="2374900"/>
            <a:ext cx="10617563" cy="424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0992-8B63-4285-ABEF-A1B34EB3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37" y="2374901"/>
            <a:ext cx="10617562" cy="4247026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27295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6481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For a single model: </a:t>
            </a:r>
            <a:br>
              <a:rPr lang="en-GB" dirty="0"/>
            </a:br>
            <a:r>
              <a:rPr lang="en-GB" dirty="0"/>
              <a:t>Log-Likelihood to -2*Log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2A9F-D566-49FF-ABCF-83482147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9275"/>
          </a:xfrm>
        </p:spPr>
        <p:txBody>
          <a:bodyPr/>
          <a:lstStyle/>
          <a:p>
            <a:r>
              <a:rPr lang="en-GB" dirty="0"/>
              <a:t>Then, multiply the log transform by -2: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33705" y="127295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B4469C-6DC4-4313-A241-914F9D71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7" y="2374901"/>
            <a:ext cx="10617562" cy="4247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66EF4-0A39-40AE-B184-5B9EBECC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35" y="2334116"/>
            <a:ext cx="10719527" cy="42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Each model will have a single -2Log Likelihood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B95D8E-B640-4CB5-BF71-A88D057C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52" y="1325563"/>
            <a:ext cx="6866667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9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Savvy shoppers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B32A9F-D566-49FF-ABCF-83482147C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924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Keep the -2LogLikelihood in the back of your mind for a second</a:t>
                </a:r>
              </a:p>
              <a:p>
                <a:r>
                  <a:rPr lang="en-GB" dirty="0"/>
                  <a:t>We want to be “savvy shoppers”</a:t>
                </a:r>
              </a:p>
              <a:p>
                <a:pPr lvl="1"/>
                <a:r>
                  <a:rPr lang="en-GB" dirty="0"/>
                  <a:t>We’re aiming to get the best value-for-money house using AIC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We’ll use -2LogLikelihood (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GB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dirty="0"/>
                  <a:t>) as our rating for each house </a:t>
                </a:r>
              </a:p>
              <a:p>
                <a:pPr lvl="1"/>
                <a:r>
                  <a:rPr lang="en-GB" dirty="0"/>
                  <a:t>(i.e. model)</a:t>
                </a:r>
              </a:p>
              <a:p>
                <a:r>
                  <a:rPr lang="en-GB" dirty="0"/>
                  <a:t>We’ll say the “price” is the £ cost </a:t>
                </a:r>
              </a:p>
              <a:p>
                <a:pPr lvl="1"/>
                <a:r>
                  <a:rPr lang="en-GB" dirty="0"/>
                  <a:t>(i.e. number of parameters,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B32A9F-D566-49FF-ABCF-83482147C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92475"/>
              </a:xfrm>
              <a:blipFill>
                <a:blip r:embed="rId2"/>
                <a:stretch>
                  <a:fillRect l="-928" t="-36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/>
              <p:nvPr/>
            </p:nvSpPr>
            <p:spPr>
              <a:xfrm>
                <a:off x="2453196" y="5059378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96" y="5059378"/>
                <a:ext cx="609600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89F0C-3D67-4310-A4CA-70C273AB8C92}"/>
                  </a:ext>
                </a:extLst>
              </p:cNvPr>
              <p:cNvSpPr txBox="1"/>
              <p:nvPr/>
            </p:nvSpPr>
            <p:spPr>
              <a:xfrm>
                <a:off x="3169329" y="5730484"/>
                <a:ext cx="37513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where;</a:t>
                </a:r>
              </a:p>
              <a:p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GB" sz="1800" i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dirty="0"/>
                  <a:t> is the -2 log Likelihood,</a:t>
                </a:r>
              </a:p>
              <a:p>
                <a:r>
                  <a:rPr lang="en-GB" dirty="0"/>
                  <a:t>K is the number of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89F0C-3D67-4310-A4CA-70C273AB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29" y="5730484"/>
                <a:ext cx="3751302" cy="923330"/>
              </a:xfrm>
              <a:prstGeom prst="rect">
                <a:avLst/>
              </a:prstGeom>
              <a:blipFill>
                <a:blip r:embed="rId4"/>
                <a:stretch>
                  <a:fillRect l="-1463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3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Let’s buy a house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/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3519126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house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-250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£75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𝟏𝟗𝟔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𝟗𝟔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£2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i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𝟗𝟔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196</m:t>
                                </m:r>
                                <m:r>
                                  <a:rPr lang="en-GB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𝟏𝟗𝟔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algn="ctr"/>
                          <a:endParaRPr lang="en-GB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-100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98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𝟏𝟗𝟔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3519126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house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-250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£75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7500" r="-95814" b="-2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7500" r="-488" b="-20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£2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126971" r="-958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126971" r="-48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-100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27917" r="-95814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27917" r="-488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A large white house with a pool in front of it&#10;&#10;Description automatically generated with low confidence">
            <a:extLst>
              <a:ext uri="{FF2B5EF4-FFF2-40B4-BE49-F238E27FC236}">
                <a16:creationId xmlns:a16="http://schemas.microsoft.com/office/drawing/2014/main" id="{8A390711-D944-4F36-B5B1-746379961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1741774"/>
            <a:ext cx="2072081" cy="1383321"/>
          </a:xfrm>
          <a:prstGeom prst="rect">
            <a:avLst/>
          </a:prstGeom>
        </p:spPr>
      </p:pic>
      <p:pic>
        <p:nvPicPr>
          <p:cNvPr id="16" name="Picture 15" descr="A house with a large front yard&#10;&#10;Description automatically generated with low confidence">
            <a:extLst>
              <a:ext uri="{FF2B5EF4-FFF2-40B4-BE49-F238E27FC236}">
                <a16:creationId xmlns:a16="http://schemas.microsoft.com/office/drawing/2014/main" id="{406199C3-58FB-4498-AAFA-2CC3527CD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3250930"/>
            <a:ext cx="2072081" cy="1165546"/>
          </a:xfrm>
          <a:prstGeom prst="rect">
            <a:avLst/>
          </a:prstGeom>
        </p:spPr>
      </p:pic>
      <p:pic>
        <p:nvPicPr>
          <p:cNvPr id="18" name="Picture 17" descr="A picture containing grass, outdoor, tree, building&#10;&#10;Description automatically generated">
            <a:extLst>
              <a:ext uri="{FF2B5EF4-FFF2-40B4-BE49-F238E27FC236}">
                <a16:creationId xmlns:a16="http://schemas.microsoft.com/office/drawing/2014/main" id="{28FAAB80-E2DD-4370-9EB3-5B051BBB0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4" y="4542311"/>
            <a:ext cx="1954635" cy="14659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E64102-C7B7-4E58-9B26-B1F596F2A00D}"/>
              </a:ext>
            </a:extLst>
          </p:cNvPr>
          <p:cNvSpPr/>
          <p:nvPr/>
        </p:nvSpPr>
        <p:spPr>
          <a:xfrm>
            <a:off x="2978092" y="1239630"/>
            <a:ext cx="2151077" cy="494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55F23-EFA4-4CBB-8977-2E8CC752813D}"/>
              </a:ext>
            </a:extLst>
          </p:cNvPr>
          <p:cNvSpPr/>
          <p:nvPr/>
        </p:nvSpPr>
        <p:spPr>
          <a:xfrm>
            <a:off x="5129169" y="1235108"/>
            <a:ext cx="1187741" cy="494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31F27B-F8B9-4E53-86EC-2674BE3290BA}"/>
              </a:ext>
            </a:extLst>
          </p:cNvPr>
          <p:cNvSpPr/>
          <p:nvPr/>
        </p:nvSpPr>
        <p:spPr>
          <a:xfrm>
            <a:off x="8497713" y="1239630"/>
            <a:ext cx="3188151" cy="494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F5AD19-6C20-486F-9BE5-EAFF222DBCD7}"/>
              </a:ext>
            </a:extLst>
          </p:cNvPr>
          <p:cNvSpPr/>
          <p:nvPr/>
        </p:nvSpPr>
        <p:spPr>
          <a:xfrm>
            <a:off x="6331773" y="1235108"/>
            <a:ext cx="2151077" cy="494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0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98CA-6CDE-4EA1-A4D7-AFA2A95F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73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Model selection with AIC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CB06-917F-41A2-A509-75440974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54" y="1689055"/>
            <a:ext cx="4385683" cy="468536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 always choose the model with the lowest AIC</a:t>
            </a:r>
          </a:p>
          <a:p>
            <a:pPr lvl="1"/>
            <a:r>
              <a:rPr lang="en-GB" dirty="0"/>
              <a:t>This will be the model where ∆AIC = 0</a:t>
            </a:r>
          </a:p>
          <a:p>
            <a:r>
              <a:rPr lang="en-GB" dirty="0"/>
              <a:t>Any models with ∆AIC &gt; 2, we reject them</a:t>
            </a:r>
          </a:p>
          <a:p>
            <a:r>
              <a:rPr lang="en-GB" dirty="0"/>
              <a:t>If there are models with ∆AIC &lt; 2, both models are valid.</a:t>
            </a:r>
          </a:p>
          <a:p>
            <a:pPr lvl="1"/>
            <a:r>
              <a:rPr lang="en-GB" dirty="0"/>
              <a:t>Of those two models, you choose which one to use</a:t>
            </a:r>
          </a:p>
          <a:p>
            <a:r>
              <a:rPr lang="en-GB" b="1" i="1" dirty="0"/>
              <a:t>Always run the simplest possible model!!!</a:t>
            </a:r>
          </a:p>
          <a:p>
            <a:pPr lvl="1"/>
            <a:r>
              <a:rPr lang="en-GB" dirty="0"/>
              <a:t>What if I didn’t buy a house?</a:t>
            </a:r>
          </a:p>
          <a:p>
            <a:pPr lvl="1"/>
            <a:endParaRPr lang="en-GB" dirty="0"/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4BC32561-B451-45EA-9967-73BB227C29D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16D51-CBF2-4224-BD22-DF3A64313E0F}"/>
              </a:ext>
            </a:extLst>
          </p:cNvPr>
          <p:cNvSpPr txBox="1"/>
          <p:nvPr/>
        </p:nvSpPr>
        <p:spPr>
          <a:xfrm>
            <a:off x="7395597" y="6469895"/>
            <a:ext cx="1967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No more p-values!</a:t>
            </a:r>
          </a:p>
        </p:txBody>
      </p:sp>
      <p:pic>
        <p:nvPicPr>
          <p:cNvPr id="11" name="Picture 10" descr="A house with a large front yard&#10;&#10;Description automatically generated with low confidence">
            <a:extLst>
              <a:ext uri="{FF2B5EF4-FFF2-40B4-BE49-F238E27FC236}">
                <a16:creationId xmlns:a16="http://schemas.microsoft.com/office/drawing/2014/main" id="{3E1B232A-57DB-42FB-86CF-1285215F6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10" y="1745739"/>
            <a:ext cx="7409135" cy="4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B75-127C-46A7-99D3-1101A69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Which house do we choose now?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D30A40CB-6AFD-4E65-BD9A-1965FAA14D7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/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581D60-6C05-430C-8B74-3151AF2D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088559"/>
                <a:ext cx="60960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9966217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house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-250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£75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£2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𝟗𝟔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196</m:t>
                                </m:r>
                                <m:r>
                                  <a:rPr lang="en-GB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𝟏𝟗𝟔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algn="ctr"/>
                          <a:endParaRPr lang="en-GB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-100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b="0" i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98</m:t>
                                </m:r>
                                <m:r>
                                  <a:rPr lang="en-GB" sz="2000" b="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000" b="1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0" kern="120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  <m:r>
                                  <a:rPr lang="en-GB" sz="2000" kern="120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GB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949164B-5903-41E7-B445-35F9D6B46E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9966217"/>
                  </p:ext>
                </p:extLst>
              </p:nvPr>
            </p:nvGraphicFramePr>
            <p:xfrm>
              <a:off x="838200" y="1325563"/>
              <a:ext cx="10646664" cy="47599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58063380"/>
                        </a:ext>
                      </a:extLst>
                    </a:gridCol>
                    <a:gridCol w="2252472">
                      <a:extLst>
                        <a:ext uri="{9D8B030D-6E8A-4147-A177-3AD203B41FA5}">
                          <a16:colId xmlns:a16="http://schemas.microsoft.com/office/drawing/2014/main" val="4248961987"/>
                        </a:ext>
                      </a:extLst>
                    </a:gridCol>
                    <a:gridCol w="1170432">
                      <a:extLst>
                        <a:ext uri="{9D8B030D-6E8A-4147-A177-3AD203B41FA5}">
                          <a16:colId xmlns:a16="http://schemas.microsoft.com/office/drawing/2014/main" val="751522896"/>
                        </a:ext>
                      </a:extLst>
                    </a:gridCol>
                    <a:gridCol w="2621280">
                      <a:extLst>
                        <a:ext uri="{9D8B030D-6E8A-4147-A177-3AD203B41FA5}">
                          <a16:colId xmlns:a16="http://schemas.microsoft.com/office/drawing/2014/main" val="3029197366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1723384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The house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Deon’s Rating (-2lnL)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Cost (K)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1" dirty="0">
                              <a:solidFill>
                                <a:srgbClr val="7030A0"/>
                              </a:solidFill>
                            </a:rPr>
                            <a:t>∆AIC</a:t>
                          </a:r>
                          <a:endParaRPr lang="en-GB" b="1" i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92485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-250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£75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7500" r="-95814" b="-2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7500" r="-488" b="-20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1784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-200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£2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126971" r="-958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126971" r="-48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81612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-100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£1 (mill)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930" t="-227917" r="-95814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098" t="-227917" r="-488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3373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A large white house with a pool in front of it&#10;&#10;Description automatically generated with low confidence">
            <a:extLst>
              <a:ext uri="{FF2B5EF4-FFF2-40B4-BE49-F238E27FC236}">
                <a16:creationId xmlns:a16="http://schemas.microsoft.com/office/drawing/2014/main" id="{8A390711-D944-4F36-B5B1-746379961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1741774"/>
            <a:ext cx="2072081" cy="1383321"/>
          </a:xfrm>
          <a:prstGeom prst="rect">
            <a:avLst/>
          </a:prstGeom>
        </p:spPr>
      </p:pic>
      <p:pic>
        <p:nvPicPr>
          <p:cNvPr id="16" name="Picture 15" descr="A house with a large front yard&#10;&#10;Description automatically generated with low confidence">
            <a:extLst>
              <a:ext uri="{FF2B5EF4-FFF2-40B4-BE49-F238E27FC236}">
                <a16:creationId xmlns:a16="http://schemas.microsoft.com/office/drawing/2014/main" id="{406199C3-58FB-4498-AAFA-2CC3527CD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3250930"/>
            <a:ext cx="2072081" cy="1165546"/>
          </a:xfrm>
          <a:prstGeom prst="rect">
            <a:avLst/>
          </a:prstGeom>
        </p:spPr>
      </p:pic>
      <p:pic>
        <p:nvPicPr>
          <p:cNvPr id="18" name="Picture 17" descr="A picture containing grass, outdoor, tree, building&#10;&#10;Description automatically generated">
            <a:extLst>
              <a:ext uri="{FF2B5EF4-FFF2-40B4-BE49-F238E27FC236}">
                <a16:creationId xmlns:a16="http://schemas.microsoft.com/office/drawing/2014/main" id="{28FAAB80-E2DD-4370-9EB3-5B051BBB0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4" y="4542311"/>
            <a:ext cx="1954635" cy="14659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B89B94-8EAA-4E6F-B1C2-775A42395074}"/>
              </a:ext>
            </a:extLst>
          </p:cNvPr>
          <p:cNvSpPr/>
          <p:nvPr/>
        </p:nvSpPr>
        <p:spPr>
          <a:xfrm>
            <a:off x="587229" y="3216749"/>
            <a:ext cx="11157358" cy="1233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20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6BA4-CA69-498D-BA89-BAF862BA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Where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DAD8-1861-4BDA-96E4-66A25174B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35" y="1325562"/>
            <a:ext cx="6868411" cy="5397561"/>
          </a:xfrm>
        </p:spPr>
        <p:txBody>
          <a:bodyPr>
            <a:normAutofit fontScale="92500"/>
          </a:bodyPr>
          <a:lstStyle/>
          <a:p>
            <a:r>
              <a:rPr lang="en-GB" dirty="0"/>
              <a:t>All of this is to figure out what the population size is</a:t>
            </a:r>
          </a:p>
          <a:p>
            <a:pPr lvl="1"/>
            <a:r>
              <a:rPr lang="en-GB" dirty="0"/>
              <a:t>Fundamental for conserving/managing a species</a:t>
            </a:r>
          </a:p>
          <a:p>
            <a:r>
              <a:rPr lang="en-GB" dirty="0"/>
              <a:t>To do this we need to estimate two parameters</a:t>
            </a:r>
          </a:p>
          <a:p>
            <a:pPr lvl="1"/>
            <a:r>
              <a:rPr lang="en-GB" dirty="0"/>
              <a:t>The capture rate (</a:t>
            </a:r>
            <a:r>
              <a:rPr lang="en-GB" i="1" dirty="0"/>
              <a:t>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The number never encountered (</a:t>
            </a:r>
            <a:r>
              <a:rPr lang="en-GB" i="1" dirty="0"/>
              <a:t>f</a:t>
            </a:r>
            <a:r>
              <a:rPr lang="en-GB" i="1" baseline="-25000" dirty="0"/>
              <a:t>0</a:t>
            </a:r>
            <a:r>
              <a:rPr lang="en-GB" dirty="0"/>
              <a:t>)</a:t>
            </a:r>
          </a:p>
          <a:p>
            <a:r>
              <a:rPr lang="en-GB" dirty="0"/>
              <a:t>Previously we just assumed the values of these</a:t>
            </a:r>
          </a:p>
          <a:p>
            <a:pPr lvl="1"/>
            <a:r>
              <a:rPr lang="en-GB" dirty="0"/>
              <a:t>But in reality MLE does this</a:t>
            </a:r>
          </a:p>
          <a:p>
            <a:r>
              <a:rPr lang="en-GB" dirty="0"/>
              <a:t>We will inevitably run different versions of these models</a:t>
            </a:r>
          </a:p>
          <a:p>
            <a:pPr lvl="1"/>
            <a:r>
              <a:rPr lang="en-GB" dirty="0"/>
              <a:t>How do we choose which hypothesis best matches the observations?</a:t>
            </a:r>
          </a:p>
          <a:p>
            <a:pPr lvl="2"/>
            <a:r>
              <a:rPr lang="en-GB" dirty="0"/>
              <a:t>Is it M</a:t>
            </a:r>
            <a:r>
              <a:rPr lang="en-GB" baseline="-25000" dirty="0"/>
              <a:t>o</a:t>
            </a:r>
            <a:r>
              <a:rPr lang="en-GB" dirty="0"/>
              <a:t>, M</a:t>
            </a:r>
            <a:r>
              <a:rPr lang="en-GB" baseline="-25000" dirty="0"/>
              <a:t>t</a:t>
            </a:r>
            <a:r>
              <a:rPr lang="en-GB" dirty="0"/>
              <a:t>, M</a:t>
            </a:r>
            <a:r>
              <a:rPr lang="en-GB" baseline="-25000" dirty="0"/>
              <a:t>b</a:t>
            </a:r>
            <a:r>
              <a:rPr lang="en-GB" dirty="0"/>
              <a:t>, etc.?</a:t>
            </a:r>
          </a:p>
        </p:txBody>
      </p:sp>
      <p:sp>
        <p:nvSpPr>
          <p:cNvPr id="4" name="Google Shape;445;p27">
            <a:extLst>
              <a:ext uri="{FF2B5EF4-FFF2-40B4-BE49-F238E27FC236}">
                <a16:creationId xmlns:a16="http://schemas.microsoft.com/office/drawing/2014/main" id="{36F24581-0A16-46CC-9A13-FB2CCD99A17D}"/>
              </a:ext>
            </a:extLst>
          </p:cNvPr>
          <p:cNvSpPr/>
          <p:nvPr/>
        </p:nvSpPr>
        <p:spPr>
          <a:xfrm>
            <a:off x="4284918" y="968519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large group of penguins walking on a beach&#10;&#10;Description automatically generated with low confidence">
            <a:extLst>
              <a:ext uri="{FF2B5EF4-FFF2-40B4-BE49-F238E27FC236}">
                <a16:creationId xmlns:a16="http://schemas.microsoft.com/office/drawing/2014/main" id="{A5FD502A-7B59-4086-966C-FF17C2459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1" r="1"/>
          <a:stretch/>
        </p:blipFill>
        <p:spPr>
          <a:xfrm>
            <a:off x="7217546" y="1325563"/>
            <a:ext cx="4911733" cy="53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3CC99-C0FF-4EC8-B6F6-44AB2CFD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869" y="1715394"/>
            <a:ext cx="4901466" cy="5032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0A385-B295-4E6B-9B8C-D693CB55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56478"/>
            <a:ext cx="11360800" cy="1318616"/>
          </a:xfrm>
        </p:spPr>
        <p:txBody>
          <a:bodyPr/>
          <a:lstStyle/>
          <a:p>
            <a:pPr algn="ctr"/>
            <a:r>
              <a:rPr lang="en-GB" dirty="0"/>
              <a:t>No amount of clever statistics can save you from the Monkey’s paw!</a:t>
            </a:r>
          </a:p>
        </p:txBody>
      </p:sp>
      <p:sp>
        <p:nvSpPr>
          <p:cNvPr id="6" name="Google Shape;374;p39">
            <a:extLst>
              <a:ext uri="{FF2B5EF4-FFF2-40B4-BE49-F238E27FC236}">
                <a16:creationId xmlns:a16="http://schemas.microsoft.com/office/drawing/2014/main" id="{148B1B88-469A-45AB-AA75-244E16CFE4BF}"/>
              </a:ext>
            </a:extLst>
          </p:cNvPr>
          <p:cNvSpPr/>
          <p:nvPr/>
        </p:nvSpPr>
        <p:spPr>
          <a:xfrm>
            <a:off x="4347583" y="1575094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603A869-7F0F-4757-8E8B-7C46126F19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89084" y="1855177"/>
                <a:ext cx="6077554" cy="4809392"/>
              </a:xfrm>
            </p:spPr>
            <p:txBody>
              <a:bodyPr/>
              <a:lstStyle/>
              <a:p>
                <a:pPr marL="152396" indent="0">
                  <a:buNone/>
                </a:pPr>
                <a:r>
                  <a:rPr lang="en-GB" dirty="0"/>
                  <a:t>Figure shows the results of using AIC to choose which variables to include in a model.</a:t>
                </a:r>
              </a:p>
              <a:p>
                <a:pPr marL="152396" indent="0"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In truth, none of the variables had any effect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yet AIC suggests that these 3 variables did!</a:t>
                </a:r>
              </a:p>
              <a:p>
                <a:pPr marL="152396" indent="0"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The only protection against the Monkey’s paw is your biological training.</a:t>
                </a:r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603A869-7F0F-4757-8E8B-7C46126F19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084" y="1855177"/>
                <a:ext cx="6077554" cy="4809392"/>
              </a:xfrm>
              <a:blipFill>
                <a:blip r:embed="rId3"/>
                <a:stretch>
                  <a:fillRect t="-1141" r="-1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35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8887-492D-4E8A-B6B7-8A2B3602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Real life application of closed CMR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7E01-587F-42F6-9011-F41A2440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2440" cy="2225589"/>
          </a:xfrm>
        </p:spPr>
        <p:txBody>
          <a:bodyPr>
            <a:normAutofit/>
          </a:bodyPr>
          <a:lstStyle/>
          <a:p>
            <a:r>
              <a:rPr lang="en-GB" dirty="0"/>
              <a:t>American mink in the Hebrides</a:t>
            </a:r>
          </a:p>
          <a:p>
            <a:pPr lvl="1"/>
            <a:r>
              <a:rPr lang="en-GB" dirty="0"/>
              <a:t>Mink “escaped” fur farms in 1960’s</a:t>
            </a:r>
          </a:p>
          <a:p>
            <a:pPr lvl="1"/>
            <a:r>
              <a:rPr lang="en-GB" dirty="0"/>
              <a:t>Spread all over Scotland and reached South </a:t>
            </a:r>
            <a:r>
              <a:rPr lang="en-GB" dirty="0" err="1"/>
              <a:t>Uist</a:t>
            </a:r>
            <a:r>
              <a:rPr lang="en-GB" dirty="0"/>
              <a:t> in 2001</a:t>
            </a:r>
          </a:p>
          <a:p>
            <a:pPr lvl="1"/>
            <a:r>
              <a:rPr lang="en-GB" dirty="0"/>
              <a:t>Any captured mink are eradicated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5370FB4-4CE4-4724-817B-8D89AF7243E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F0D275-1B45-4C24-819D-9FE91D1ED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80" y="1235440"/>
            <a:ext cx="3849041" cy="5437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E4005-CD8F-4AA4-82E7-4D400EEBA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33" t="38294" r="20583" b="21706"/>
          <a:stretch/>
        </p:blipFill>
        <p:spPr>
          <a:xfrm>
            <a:off x="5887720" y="4051214"/>
            <a:ext cx="2021840" cy="2621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0867F-5147-4790-A23B-D8B75A71A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67" t="33559" r="20750" b="37054"/>
          <a:stretch/>
        </p:blipFill>
        <p:spPr>
          <a:xfrm>
            <a:off x="1361440" y="4746724"/>
            <a:ext cx="4277360" cy="19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FE22-D2A6-4298-A71F-B77C6F17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7,500 mink traps operated by 14 staff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4AD6344-6AA8-4607-82A2-88DF035D928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452F9-FE31-440B-9C67-22F988F7F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3" t="14985" r="19750" b="10233"/>
          <a:stretch/>
        </p:blipFill>
        <p:spPr>
          <a:xfrm>
            <a:off x="1889759" y="1343818"/>
            <a:ext cx="8412480" cy="54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4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408887-492D-4E8A-B6B7-8A2B360257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A Closed CMR model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408887-492D-4E8A-B6B7-8A2B360257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E7E01-587F-42F6-9011-F41A24401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200" y="1241949"/>
                <a:ext cx="9088120" cy="22255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The authors used a version of the Behavioural model (M</a:t>
                </a:r>
                <a:r>
                  <a:rPr lang="en-GB" baseline="-25000" dirty="0"/>
                  <a:t>b</a:t>
                </a:r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The probability that an animal is captured varies depending on whether it was captured in the past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capture</a:t>
                </a:r>
                <a:r>
                  <a:rPr lang="en-GB" dirty="0"/>
                  <a:t> probability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recapture </a:t>
                </a:r>
                <a:r>
                  <a:rPr lang="en-GB" dirty="0"/>
                  <a:t>probability</a:t>
                </a:r>
              </a:p>
              <a:p>
                <a:pPr lvl="1"/>
                <a:r>
                  <a:rPr lang="en-GB" dirty="0"/>
                  <a:t>BUT! Since animals caught were killed, they cannot be recaptured</a:t>
                </a:r>
              </a:p>
              <a:p>
                <a:pPr lvl="2"/>
                <a:r>
                  <a:rPr lang="en-GB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0 (and we don’t need to estimate it)</a:t>
                </a:r>
              </a:p>
              <a:p>
                <a:pPr lvl="2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E7E01-587F-42F6-9011-F41A24401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00" y="1241949"/>
                <a:ext cx="9088120" cy="2225589"/>
              </a:xfrm>
              <a:blipFill>
                <a:blip r:embed="rId3"/>
                <a:stretch>
                  <a:fillRect l="-1073" t="-5753" r="-201" b="-5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5370FB4-4CE4-4724-817B-8D89AF7243E1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D567CC6F-865B-4399-BDB1-C01021777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423020"/>
                  </p:ext>
                </p:extLst>
              </p:nvPr>
            </p:nvGraphicFramePr>
            <p:xfrm>
              <a:off x="152200" y="3575081"/>
              <a:ext cx="775228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01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44438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05033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970226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827808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881215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  <a:gridCol w="1521293">
                      <a:extLst>
                        <a:ext uri="{9D8B030D-6E8A-4147-A177-3AD203B41FA5}">
                          <a16:colId xmlns:a16="http://schemas.microsoft.com/office/drawing/2014/main" val="2174850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1000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0100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0010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0001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188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b="1" dirty="0" smtClean="0">
                                    <a:solidFill>
                                      <a:srgbClr val="7030A0"/>
                                    </a:solidFill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1" dirty="0">
                                    <a:solidFill>
                                      <a:srgbClr val="7030A0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b="1" dirty="0" smtClean="0">
                                    <a:solidFill>
                                      <a:srgbClr val="7030A0"/>
                                    </a:solidFill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1" dirty="0">
                                    <a:solidFill>
                                      <a:srgbClr val="7030A0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2587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D567CC6F-865B-4399-BDB1-C01021777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423020"/>
                  </p:ext>
                </p:extLst>
              </p:nvPr>
            </p:nvGraphicFramePr>
            <p:xfrm>
              <a:off x="152200" y="3575081"/>
              <a:ext cx="775228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01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44438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05033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970226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827808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881215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  <a:gridCol w="1521293">
                      <a:extLst>
                        <a:ext uri="{9D8B030D-6E8A-4147-A177-3AD203B41FA5}">
                          <a16:colId xmlns:a16="http://schemas.microsoft.com/office/drawing/2014/main" val="21748504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9200" t="-10667" r="-800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38953" t="-110667" r="-402326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09200" t="-110667" r="-800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207895" r="-4023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207895" r="-332500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207895" r="-800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312000" r="-402326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312000" r="-332500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50370" t="-312000" r="-294074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312000" r="-800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412000" r="-402326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412000" r="-332500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50370" t="-412000" r="-294074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5517" t="-412000" r="-17379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412000" r="-800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18825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rgbClr val="7030A0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38953" t="-512000" r="-40232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375" t="-512000" r="-332500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50370" t="-512000" r="-29407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5517" t="-512000" r="-17379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9200" t="-512000" r="-800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82587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D51E7E-748A-441F-8CDF-E40BE10FDF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67" t="24961" r="20750" b="30739"/>
          <a:stretch/>
        </p:blipFill>
        <p:spPr>
          <a:xfrm>
            <a:off x="8920280" y="1920345"/>
            <a:ext cx="3271720" cy="46977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50D9D0-B576-4558-987F-F781FCF7CBF1}"/>
              </a:ext>
            </a:extLst>
          </p:cNvPr>
          <p:cNvSpPr/>
          <p:nvPr/>
        </p:nvSpPr>
        <p:spPr>
          <a:xfrm>
            <a:off x="609600" y="4500880"/>
            <a:ext cx="729488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B447D-F308-4A75-8101-E17305E2F1EC}"/>
              </a:ext>
            </a:extLst>
          </p:cNvPr>
          <p:cNvSpPr/>
          <p:nvPr/>
        </p:nvSpPr>
        <p:spPr>
          <a:xfrm>
            <a:off x="609600" y="4946681"/>
            <a:ext cx="7294880" cy="88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34B3E-6659-4FE1-B590-759A5888361F}"/>
              </a:ext>
            </a:extLst>
          </p:cNvPr>
          <p:cNvSpPr/>
          <p:nvPr/>
        </p:nvSpPr>
        <p:spPr>
          <a:xfrm>
            <a:off x="609600" y="5807260"/>
            <a:ext cx="729488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65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008F0-DC45-4DEE-82F7-B265CB409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7" r="9674" b="59460"/>
          <a:stretch/>
        </p:blipFill>
        <p:spPr>
          <a:xfrm>
            <a:off x="176205" y="1331841"/>
            <a:ext cx="11839589" cy="26686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ABD600-3000-44D1-B378-1164DA1C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Mink models in MARK</a:t>
            </a: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5FC0641B-BE54-44A3-BBC9-61B5F6E482CD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22896-966D-46EA-BF40-06EA11B1AC28}"/>
              </a:ext>
            </a:extLst>
          </p:cNvPr>
          <p:cNvGrpSpPr/>
          <p:nvPr/>
        </p:nvGrpSpPr>
        <p:grpSpPr>
          <a:xfrm>
            <a:off x="4740237" y="2916845"/>
            <a:ext cx="5391188" cy="972530"/>
            <a:chOff x="4740237" y="2916845"/>
            <a:chExt cx="5391188" cy="9725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B150FC-635E-47D5-BF9B-C747AF083BA1}"/>
                </a:ext>
              </a:extLst>
            </p:cNvPr>
            <p:cNvSpPr/>
            <p:nvPr/>
          </p:nvSpPr>
          <p:spPr>
            <a:xfrm>
              <a:off x="4740237" y="2916848"/>
              <a:ext cx="673138" cy="972527"/>
            </a:xfrm>
            <a:prstGeom prst="rect">
              <a:avLst/>
            </a:prstGeom>
            <a:noFill/>
            <a:ln w="38100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01F9C2-1A2F-46EC-8B08-3333FD521831}"/>
                </a:ext>
              </a:extLst>
            </p:cNvPr>
            <p:cNvSpPr/>
            <p:nvPr/>
          </p:nvSpPr>
          <p:spPr>
            <a:xfrm>
              <a:off x="5413375" y="2916847"/>
              <a:ext cx="720725" cy="972527"/>
            </a:xfrm>
            <a:prstGeom prst="rect">
              <a:avLst/>
            </a:prstGeom>
            <a:noFill/>
            <a:ln w="38100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5DDDE7-D176-4A98-BFA0-C4E9647B0109}"/>
                </a:ext>
              </a:extLst>
            </p:cNvPr>
            <p:cNvSpPr/>
            <p:nvPr/>
          </p:nvSpPr>
          <p:spPr>
            <a:xfrm>
              <a:off x="7908887" y="2916846"/>
              <a:ext cx="549313" cy="972527"/>
            </a:xfrm>
            <a:prstGeom prst="rect">
              <a:avLst/>
            </a:prstGeom>
            <a:noFill/>
            <a:ln w="38100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C065F2-1191-4978-B942-B7FF1EBCD24B}"/>
                </a:ext>
              </a:extLst>
            </p:cNvPr>
            <p:cNvSpPr/>
            <p:nvPr/>
          </p:nvSpPr>
          <p:spPr>
            <a:xfrm>
              <a:off x="9175712" y="2916845"/>
              <a:ext cx="955713" cy="972527"/>
            </a:xfrm>
            <a:prstGeom prst="rect">
              <a:avLst/>
            </a:prstGeom>
            <a:noFill/>
            <a:ln w="38100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9FF82-2FD9-4B24-8C4A-A0CADE9CFCCE}"/>
                  </a:ext>
                </a:extLst>
              </p:cNvPr>
              <p:cNvSpPr txBox="1"/>
              <p:nvPr/>
            </p:nvSpPr>
            <p:spPr>
              <a:xfrm>
                <a:off x="5134705" y="4544605"/>
                <a:ext cx="4721111" cy="769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AIC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9FF82-2FD9-4B24-8C4A-A0CADE9CF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705" y="4544605"/>
                <a:ext cx="472111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72C8F2A-8387-4A56-9ECC-53603077B4F9}"/>
              </a:ext>
            </a:extLst>
          </p:cNvPr>
          <p:cNvGrpSpPr/>
          <p:nvPr/>
        </p:nvGrpSpPr>
        <p:grpSpPr>
          <a:xfrm>
            <a:off x="5090745" y="3889372"/>
            <a:ext cx="1107831" cy="1424677"/>
            <a:chOff x="5090745" y="3889372"/>
            <a:chExt cx="1107831" cy="14246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DE75C3D-5411-42E3-B40E-8760FC689E0E}"/>
                </a:ext>
              </a:extLst>
            </p:cNvPr>
            <p:cNvSpPr/>
            <p:nvPr/>
          </p:nvSpPr>
          <p:spPr>
            <a:xfrm>
              <a:off x="5090745" y="4544608"/>
              <a:ext cx="1107831" cy="769441"/>
            </a:xfrm>
            <a:prstGeom prst="roundRect">
              <a:avLst/>
            </a:prstGeom>
            <a:noFill/>
            <a:ln w="28575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304B8B-6460-474E-82B1-E220A254E14A}"/>
                </a:ext>
              </a:extLst>
            </p:cNvPr>
            <p:cNvCxnSpPr>
              <a:stCxn id="4" idx="0"/>
            </p:cNvCxnSpPr>
            <p:nvPr/>
          </p:nvCxnSpPr>
          <p:spPr>
            <a:xfrm flipH="1" flipV="1">
              <a:off x="5090745" y="3889372"/>
              <a:ext cx="553916" cy="655236"/>
            </a:xfrm>
            <a:prstGeom prst="straightConnector1">
              <a:avLst/>
            </a:prstGeom>
            <a:ln w="28575">
              <a:solidFill>
                <a:srgbClr val="AC11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DB7B-5C1F-4918-B46F-9035570B621D}"/>
              </a:ext>
            </a:extLst>
          </p:cNvPr>
          <p:cNvGrpSpPr/>
          <p:nvPr/>
        </p:nvGrpSpPr>
        <p:grpSpPr>
          <a:xfrm>
            <a:off x="6708529" y="3889372"/>
            <a:ext cx="2945040" cy="1424677"/>
            <a:chOff x="6708529" y="3889372"/>
            <a:chExt cx="2945040" cy="142467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5AF648F-A264-405A-8D66-A6C54B44EB73}"/>
                </a:ext>
              </a:extLst>
            </p:cNvPr>
            <p:cNvSpPr/>
            <p:nvPr/>
          </p:nvSpPr>
          <p:spPr>
            <a:xfrm>
              <a:off x="6708529" y="4544608"/>
              <a:ext cx="1749671" cy="769441"/>
            </a:xfrm>
            <a:prstGeom prst="roundRect">
              <a:avLst/>
            </a:prstGeom>
            <a:noFill/>
            <a:ln w="28575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A209B2-64C6-48B4-B0F9-9956832BDC33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7583365" y="3889372"/>
              <a:ext cx="2070204" cy="655236"/>
            </a:xfrm>
            <a:prstGeom prst="straightConnector1">
              <a:avLst/>
            </a:prstGeom>
            <a:ln w="28575">
              <a:solidFill>
                <a:srgbClr val="AC11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12A0C2-4EBD-4F22-8C19-ADD3DD28522A}"/>
              </a:ext>
            </a:extLst>
          </p:cNvPr>
          <p:cNvGrpSpPr/>
          <p:nvPr/>
        </p:nvGrpSpPr>
        <p:grpSpPr>
          <a:xfrm>
            <a:off x="8160972" y="3889372"/>
            <a:ext cx="1740914" cy="1424674"/>
            <a:chOff x="8160972" y="3889372"/>
            <a:chExt cx="1740914" cy="142467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950D16A-7D9A-429B-B78B-DE3C95C6A04B}"/>
                </a:ext>
              </a:extLst>
            </p:cNvPr>
            <p:cNvSpPr/>
            <p:nvPr/>
          </p:nvSpPr>
          <p:spPr>
            <a:xfrm>
              <a:off x="8946173" y="4544605"/>
              <a:ext cx="955713" cy="769441"/>
            </a:xfrm>
            <a:prstGeom prst="roundRect">
              <a:avLst/>
            </a:prstGeom>
            <a:noFill/>
            <a:ln w="28575">
              <a:solidFill>
                <a:srgbClr val="AC1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8BD52D3-6C8D-4747-BBD5-DEA9BB867ADA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8160972" y="3889372"/>
              <a:ext cx="1263058" cy="655233"/>
            </a:xfrm>
            <a:prstGeom prst="straightConnector1">
              <a:avLst/>
            </a:prstGeom>
            <a:ln w="28575">
              <a:solidFill>
                <a:srgbClr val="AC11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35E47F6-AE85-4871-BDEF-3D15D41D4C55}"/>
              </a:ext>
            </a:extLst>
          </p:cNvPr>
          <p:cNvSpPr/>
          <p:nvPr/>
        </p:nvSpPr>
        <p:spPr>
          <a:xfrm>
            <a:off x="945355" y="3112294"/>
            <a:ext cx="933697" cy="193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E283B8-57D5-40F6-9888-DC49CADDA624}"/>
              </a:ext>
            </a:extLst>
          </p:cNvPr>
          <p:cNvSpPr/>
          <p:nvPr/>
        </p:nvSpPr>
        <p:spPr>
          <a:xfrm>
            <a:off x="945354" y="3310462"/>
            <a:ext cx="933697" cy="193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D7B637-8A64-4D63-983E-0B203764D116}"/>
              </a:ext>
            </a:extLst>
          </p:cNvPr>
          <p:cNvSpPr/>
          <p:nvPr/>
        </p:nvSpPr>
        <p:spPr>
          <a:xfrm>
            <a:off x="945354" y="3503343"/>
            <a:ext cx="933697" cy="193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BCA93D-82B2-4E48-8123-7BAA741A4EAC}"/>
              </a:ext>
            </a:extLst>
          </p:cNvPr>
          <p:cNvSpPr/>
          <p:nvPr/>
        </p:nvSpPr>
        <p:spPr>
          <a:xfrm>
            <a:off x="945353" y="3702136"/>
            <a:ext cx="933697" cy="193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C443E53-D832-4FAA-8943-C479EEBAD9C3}"/>
              </a:ext>
            </a:extLst>
          </p:cNvPr>
          <p:cNvGrpSpPr/>
          <p:nvPr/>
        </p:nvGrpSpPr>
        <p:grpSpPr>
          <a:xfrm>
            <a:off x="654597" y="3798943"/>
            <a:ext cx="1224453" cy="2261120"/>
            <a:chOff x="654597" y="3798943"/>
            <a:chExt cx="1224453" cy="22611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5B1109-B3CE-4C2B-A579-40B9E1425526}"/>
                    </a:ext>
                  </a:extLst>
                </p:cNvPr>
                <p:cNvSpPr txBox="1"/>
                <p:nvPr/>
              </p:nvSpPr>
              <p:spPr>
                <a:xfrm>
                  <a:off x="654597" y="5678548"/>
                  <a:ext cx="550045" cy="381515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5B1109-B3CE-4C2B-A579-40B9E1425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97" y="5678548"/>
                  <a:ext cx="550045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FB92A87D-E063-4D4D-BC6F-DCDF202EBF20}"/>
                </a:ext>
              </a:extLst>
            </p:cNvPr>
            <p:cNvCxnSpPr>
              <a:stCxn id="48" idx="3"/>
              <a:endCxn id="55" idx="3"/>
            </p:cNvCxnSpPr>
            <p:nvPr/>
          </p:nvCxnSpPr>
          <p:spPr>
            <a:xfrm flipV="1">
              <a:off x="1204642" y="3798943"/>
              <a:ext cx="674408" cy="2070363"/>
            </a:xfrm>
            <a:prstGeom prst="bentConnector3">
              <a:avLst>
                <a:gd name="adj1" fmla="val 32785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9FEB0F7-54DC-4A74-8486-B1AE9FE1B2EF}"/>
              </a:ext>
            </a:extLst>
          </p:cNvPr>
          <p:cNvGrpSpPr/>
          <p:nvPr/>
        </p:nvGrpSpPr>
        <p:grpSpPr>
          <a:xfrm>
            <a:off x="654597" y="3600150"/>
            <a:ext cx="1224454" cy="1959831"/>
            <a:chOff x="654597" y="3600150"/>
            <a:chExt cx="1224454" cy="19598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06732F9-AA0C-43D7-A46F-108FA23701F5}"/>
                    </a:ext>
                  </a:extLst>
                </p:cNvPr>
                <p:cNvSpPr txBox="1"/>
                <p:nvPr/>
              </p:nvSpPr>
              <p:spPr>
                <a:xfrm>
                  <a:off x="654597" y="5190649"/>
                  <a:ext cx="444141" cy="369332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06732F9-AA0C-43D7-A46F-108FA2370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97" y="5190649"/>
                  <a:ext cx="44414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AEE034A9-E8F5-42D1-80A3-0F7303BBF4D1}"/>
                </a:ext>
              </a:extLst>
            </p:cNvPr>
            <p:cNvCxnSpPr>
              <a:stCxn id="46" idx="3"/>
              <a:endCxn id="54" idx="3"/>
            </p:cNvCxnSpPr>
            <p:nvPr/>
          </p:nvCxnSpPr>
          <p:spPr>
            <a:xfrm flipV="1">
              <a:off x="1098738" y="3600150"/>
              <a:ext cx="780313" cy="1775165"/>
            </a:xfrm>
            <a:prstGeom prst="bentConnector3">
              <a:avLst>
                <a:gd name="adj1" fmla="val 26112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E65A766-63DF-44EC-8445-594E049DCA63}"/>
              </a:ext>
            </a:extLst>
          </p:cNvPr>
          <p:cNvGrpSpPr/>
          <p:nvPr/>
        </p:nvGrpSpPr>
        <p:grpSpPr>
          <a:xfrm>
            <a:off x="654597" y="3407269"/>
            <a:ext cx="1224454" cy="1664813"/>
            <a:chOff x="654597" y="3407269"/>
            <a:chExt cx="1224454" cy="16648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FD14F70-474A-4975-B474-BACD2DCEDB18}"/>
                    </a:ext>
                  </a:extLst>
                </p:cNvPr>
                <p:cNvSpPr txBox="1"/>
                <p:nvPr/>
              </p:nvSpPr>
              <p:spPr>
                <a:xfrm>
                  <a:off x="654597" y="4690567"/>
                  <a:ext cx="672006" cy="381515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FD14F70-474A-4975-B474-BACD2DCED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97" y="4690567"/>
                  <a:ext cx="672006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6DE60000-1ECA-4F9E-B972-FC9072CDAEC1}"/>
                </a:ext>
              </a:extLst>
            </p:cNvPr>
            <p:cNvCxnSpPr>
              <a:stCxn id="44" idx="3"/>
              <a:endCxn id="53" idx="3"/>
            </p:cNvCxnSpPr>
            <p:nvPr/>
          </p:nvCxnSpPr>
          <p:spPr>
            <a:xfrm flipV="1">
              <a:off x="1326603" y="3407269"/>
              <a:ext cx="552448" cy="1474056"/>
            </a:xfrm>
            <a:prstGeom prst="bentConnector3">
              <a:avLst>
                <a:gd name="adj1" fmla="val 28505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07FA353-E882-4E2B-BD9D-0EDDA1CD1485}"/>
              </a:ext>
            </a:extLst>
          </p:cNvPr>
          <p:cNvGrpSpPr/>
          <p:nvPr/>
        </p:nvGrpSpPr>
        <p:grpSpPr>
          <a:xfrm>
            <a:off x="654597" y="3209101"/>
            <a:ext cx="1224455" cy="1371461"/>
            <a:chOff x="654597" y="3209101"/>
            <a:chExt cx="1224455" cy="13714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DC61CE8-7281-4E68-85D8-0864ACF3E571}"/>
                    </a:ext>
                  </a:extLst>
                </p:cNvPr>
                <p:cNvSpPr txBox="1"/>
                <p:nvPr/>
              </p:nvSpPr>
              <p:spPr>
                <a:xfrm>
                  <a:off x="654597" y="4198983"/>
                  <a:ext cx="553917" cy="3815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br>
                    <a:rPr lang="en-US" dirty="0"/>
                  </a:br>
                  <a:endParaRPr lang="en-GB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DC61CE8-7281-4E68-85D8-0864ACF3E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97" y="4198983"/>
                  <a:ext cx="553917" cy="3815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D05FE87D-F63B-4693-B043-B7D1F4C5D230}"/>
                </a:ext>
              </a:extLst>
            </p:cNvPr>
            <p:cNvCxnSpPr>
              <a:stCxn id="24" idx="3"/>
              <a:endCxn id="52" idx="3"/>
            </p:cNvCxnSpPr>
            <p:nvPr/>
          </p:nvCxnSpPr>
          <p:spPr>
            <a:xfrm flipV="1">
              <a:off x="1208514" y="3209101"/>
              <a:ext cx="670538" cy="1180672"/>
            </a:xfrm>
            <a:prstGeom prst="bentConnector3">
              <a:avLst>
                <a:gd name="adj1" fmla="val 22973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98881F6-6C6D-42B0-8F9D-498C147921B2}"/>
              </a:ext>
            </a:extLst>
          </p:cNvPr>
          <p:cNvSpPr txBox="1"/>
          <p:nvPr/>
        </p:nvSpPr>
        <p:spPr>
          <a:xfrm>
            <a:off x="200827" y="6210471"/>
            <a:ext cx="11790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practical will have you test different processes to explain why rabbits were caught or not.</a:t>
            </a:r>
            <a:endParaRPr lang="en-GB" sz="2400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FE062EB-315C-4C69-8B35-0CD9E5A35607}"/>
              </a:ext>
            </a:extLst>
          </p:cNvPr>
          <p:cNvGrpSpPr/>
          <p:nvPr/>
        </p:nvGrpSpPr>
        <p:grpSpPr>
          <a:xfrm>
            <a:off x="4616433" y="2112875"/>
            <a:ext cx="2314608" cy="803972"/>
            <a:chOff x="4616433" y="2112875"/>
            <a:chExt cx="2314608" cy="80397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9CB4C99-F66E-49E9-A936-18777041EB7C}"/>
                </a:ext>
              </a:extLst>
            </p:cNvPr>
            <p:cNvSpPr txBox="1"/>
            <p:nvPr/>
          </p:nvSpPr>
          <p:spPr>
            <a:xfrm>
              <a:off x="4616433" y="2112875"/>
              <a:ext cx="2314608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C114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Models sorted by ∆AIC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8931A18-0453-4478-B49E-BCCD767444F1}"/>
                </a:ext>
              </a:extLst>
            </p:cNvPr>
            <p:cNvCxnSpPr>
              <a:stCxn id="91" idx="2"/>
              <a:endCxn id="8" idx="0"/>
            </p:cNvCxnSpPr>
            <p:nvPr/>
          </p:nvCxnSpPr>
          <p:spPr>
            <a:xfrm>
              <a:off x="5773737" y="2482207"/>
              <a:ext cx="1" cy="434640"/>
            </a:xfrm>
            <a:prstGeom prst="straightConnector1">
              <a:avLst/>
            </a:prstGeom>
            <a:ln w="19050">
              <a:solidFill>
                <a:srgbClr val="AC11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58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B48-F8BF-4A74-9842-D6FDE75B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4B44-F49F-4063-9F34-8A4D4F54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Maximum Likelihood Estimation is just an equation that rates different parameter values to give the most plausible version of </a:t>
            </a:r>
            <a:r>
              <a:rPr lang="en-GB" i="1" dirty="0"/>
              <a:t>that specific model, </a:t>
            </a:r>
            <a:r>
              <a:rPr lang="en-GB" dirty="0"/>
              <a:t>conditional on the data.</a:t>
            </a:r>
          </a:p>
          <a:p>
            <a:r>
              <a:rPr lang="en-GB" dirty="0"/>
              <a:t>We can also then use the best likelihood, of all models tested, to do model selection.</a:t>
            </a:r>
          </a:p>
          <a:p>
            <a:r>
              <a:rPr lang="en-GB" dirty="0"/>
              <a:t>We do so by using the model with the </a:t>
            </a:r>
            <a:r>
              <a:rPr lang="en-GB" b="1" i="1" dirty="0"/>
              <a:t>LOWEST </a:t>
            </a:r>
            <a:r>
              <a:rPr lang="en-GB" dirty="0"/>
              <a:t>AIC.</a:t>
            </a:r>
          </a:p>
          <a:p>
            <a:r>
              <a:rPr lang="en-GB" dirty="0"/>
              <a:t>If two of your lowest models have a ∆AIC ≤ 2 (e.g., 0 and 1.2), you cannot use AIC to distinguish between them.</a:t>
            </a:r>
          </a:p>
          <a:p>
            <a:r>
              <a:rPr lang="en-GB" dirty="0"/>
              <a:t>AIC is a method to distinguish between models, but it doesn’t mean you can turn your brain off!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651DEF5-8110-430A-B22F-3FBBB7C3E18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57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>
            <a:spLocks noGrp="1"/>
          </p:cNvSpPr>
          <p:nvPr>
            <p:ph type="title"/>
          </p:nvPr>
        </p:nvSpPr>
        <p:spPr>
          <a:xfrm>
            <a:off x="415600" y="2034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GB" dirty="0"/>
              <a:t>Closed CMR; statistics and data</a:t>
            </a:r>
            <a:endParaRPr dirty="0"/>
          </a:p>
        </p:txBody>
      </p:sp>
      <p:cxnSp>
        <p:nvCxnSpPr>
          <p:cNvPr id="406" name="Google Shape;406;p27"/>
          <p:cNvCxnSpPr>
            <a:stCxn id="407" idx="6"/>
            <a:endCxn id="408" idx="2"/>
          </p:cNvCxnSpPr>
          <p:nvPr/>
        </p:nvCxnSpPr>
        <p:spPr>
          <a:xfrm>
            <a:off x="2740862" y="5143073"/>
            <a:ext cx="936400" cy="1248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27"/>
          <p:cNvCxnSpPr>
            <a:stCxn id="407" idx="6"/>
            <a:endCxn id="410" idx="2"/>
          </p:cNvCxnSpPr>
          <p:nvPr/>
        </p:nvCxnSpPr>
        <p:spPr>
          <a:xfrm rot="10800000" flipH="1">
            <a:off x="2740862" y="3895073"/>
            <a:ext cx="936400" cy="1248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3" name="Google Shape;423;p27"/>
          <p:cNvGrpSpPr/>
          <p:nvPr/>
        </p:nvGrpSpPr>
        <p:grpSpPr>
          <a:xfrm>
            <a:off x="3677163" y="3682273"/>
            <a:ext cx="1968727" cy="425600"/>
            <a:chOff x="2678825" y="1476150"/>
            <a:chExt cx="1476545" cy="319200"/>
          </a:xfrm>
        </p:grpSpPr>
        <p:sp>
          <p:nvSpPr>
            <p:cNvPr id="412" name="Google Shape;412;p27"/>
            <p:cNvSpPr/>
            <p:nvPr/>
          </p:nvSpPr>
          <p:spPr>
            <a:xfrm>
              <a:off x="2852825" y="1476150"/>
              <a:ext cx="1302545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Observed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2678825" y="1548750"/>
              <a:ext cx="174000" cy="174000"/>
            </a:xfrm>
            <a:prstGeom prst="ellipse">
              <a:avLst/>
            </a:prstGeom>
            <a:solidFill>
              <a:srgbClr val="AC11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grpSp>
        <p:nvGrpSpPr>
          <p:cNvPr id="424" name="Google Shape;424;p27"/>
          <p:cNvGrpSpPr/>
          <p:nvPr/>
        </p:nvGrpSpPr>
        <p:grpSpPr>
          <a:xfrm>
            <a:off x="924496" y="4930273"/>
            <a:ext cx="1816367" cy="425600"/>
            <a:chOff x="614325" y="2412150"/>
            <a:chExt cx="1362275" cy="319200"/>
          </a:xfrm>
        </p:grpSpPr>
        <p:sp>
          <p:nvSpPr>
            <p:cNvPr id="425" name="Google Shape;425;p27"/>
            <p:cNvSpPr/>
            <p:nvPr/>
          </p:nvSpPr>
          <p:spPr>
            <a:xfrm>
              <a:off x="614325" y="2412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802600" y="2484750"/>
              <a:ext cx="174000" cy="174000"/>
            </a:xfrm>
            <a:prstGeom prst="ellipse">
              <a:avLst/>
            </a:prstGeom>
            <a:solidFill>
              <a:srgbClr val="840D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grpSp>
        <p:nvGrpSpPr>
          <p:cNvPr id="426" name="Google Shape;426;p27"/>
          <p:cNvGrpSpPr/>
          <p:nvPr/>
        </p:nvGrpSpPr>
        <p:grpSpPr>
          <a:xfrm>
            <a:off x="3677161" y="6178273"/>
            <a:ext cx="2223905" cy="425600"/>
            <a:chOff x="2678825" y="3348150"/>
            <a:chExt cx="1667929" cy="319200"/>
          </a:xfrm>
        </p:grpSpPr>
        <p:sp>
          <p:nvSpPr>
            <p:cNvPr id="417" name="Google Shape;417;p27"/>
            <p:cNvSpPr/>
            <p:nvPr/>
          </p:nvSpPr>
          <p:spPr>
            <a:xfrm>
              <a:off x="2852824" y="3348150"/>
              <a:ext cx="149393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Unobserved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2678825" y="3420750"/>
              <a:ext cx="174000" cy="17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cxnSp>
        <p:nvCxnSpPr>
          <p:cNvPr id="441" name="Google Shape;441;p27"/>
          <p:cNvCxnSpPr>
            <a:cxnSpLocks/>
            <a:endCxn id="442" idx="2"/>
          </p:cNvCxnSpPr>
          <p:nvPr/>
        </p:nvCxnSpPr>
        <p:spPr>
          <a:xfrm>
            <a:off x="5835496" y="6391073"/>
            <a:ext cx="781600" cy="8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3" name="Google Shape;443;p27"/>
          <p:cNvGrpSpPr/>
          <p:nvPr/>
        </p:nvGrpSpPr>
        <p:grpSpPr>
          <a:xfrm>
            <a:off x="6616995" y="6178273"/>
            <a:ext cx="2296489" cy="425600"/>
            <a:chOff x="6563750" y="3805350"/>
            <a:chExt cx="1722367" cy="319200"/>
          </a:xfrm>
        </p:grpSpPr>
        <p:sp>
          <p:nvSpPr>
            <p:cNvPr id="444" name="Google Shape;444;p27"/>
            <p:cNvSpPr/>
            <p:nvPr/>
          </p:nvSpPr>
          <p:spPr>
            <a:xfrm>
              <a:off x="6737749" y="3805350"/>
              <a:ext cx="154836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 dirty="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“Parameter”</a:t>
              </a:r>
              <a:endParaRPr sz="2400" dirty="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6563750" y="3877950"/>
              <a:ext cx="174000" cy="17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267"/>
            </a:p>
          </p:txBody>
        </p:sp>
      </p:grpSp>
      <p:sp>
        <p:nvSpPr>
          <p:cNvPr id="445" name="Google Shape;445;p27"/>
          <p:cNvSpPr/>
          <p:nvPr/>
        </p:nvSpPr>
        <p:spPr>
          <a:xfrm>
            <a:off x="4284918" y="968519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ED906-816D-49FC-8DE2-404E8B018681}"/>
                  </a:ext>
                </a:extLst>
              </p:cNvPr>
              <p:cNvSpPr txBox="1"/>
              <p:nvPr/>
            </p:nvSpPr>
            <p:spPr>
              <a:xfrm>
                <a:off x="4298618" y="2043228"/>
                <a:ext cx="3553665" cy="850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𝐶𝐻</m:t>
                      </m:r>
                      <m:r>
                        <a:rPr lang="en-GB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6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𝐶𝐻</m:t>
                          </m:r>
                        </m:sub>
                      </m:sSub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ED906-816D-49FC-8DE2-404E8B018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18" y="2043228"/>
                <a:ext cx="3553665" cy="850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496F66C-AA89-4676-9DCF-E33450D09872}"/>
              </a:ext>
            </a:extLst>
          </p:cNvPr>
          <p:cNvSpPr/>
          <p:nvPr/>
        </p:nvSpPr>
        <p:spPr>
          <a:xfrm>
            <a:off x="4381941" y="2213781"/>
            <a:ext cx="542260" cy="510363"/>
          </a:xfrm>
          <a:prstGeom prst="ellipse">
            <a:avLst/>
          </a:prstGeom>
          <a:noFill/>
          <a:ln w="28575">
            <a:solidFill>
              <a:srgbClr val="AC1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000F8C-8161-4A51-ABD2-EC5CA7ED2D03}"/>
              </a:ext>
            </a:extLst>
          </p:cNvPr>
          <p:cNvSpPr/>
          <p:nvPr/>
        </p:nvSpPr>
        <p:spPr>
          <a:xfrm>
            <a:off x="5468677" y="2244899"/>
            <a:ext cx="433716" cy="445904"/>
          </a:xfrm>
          <a:prstGeom prst="ellipse">
            <a:avLst/>
          </a:prstGeom>
          <a:noFill/>
          <a:ln w="28575">
            <a:solidFill>
              <a:srgbClr val="AC1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659787-7F35-4E6B-9F65-77C35720A154}"/>
              </a:ext>
            </a:extLst>
          </p:cNvPr>
          <p:cNvCxnSpPr>
            <a:cxnSpLocks/>
            <a:stCxn id="410" idx="0"/>
            <a:endCxn id="2" idx="4"/>
          </p:cNvCxnSpPr>
          <p:nvPr/>
        </p:nvCxnSpPr>
        <p:spPr>
          <a:xfrm flipV="1">
            <a:off x="3793163" y="2724144"/>
            <a:ext cx="859908" cy="1054929"/>
          </a:xfrm>
          <a:prstGeom prst="straightConnector1">
            <a:avLst/>
          </a:prstGeom>
          <a:ln w="28575">
            <a:solidFill>
              <a:srgbClr val="AC11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79D183-2186-4DEB-8F82-BD9E1EFD2276}"/>
              </a:ext>
            </a:extLst>
          </p:cNvPr>
          <p:cNvCxnSpPr>
            <a:stCxn id="410" idx="0"/>
            <a:endCxn id="33" idx="3"/>
          </p:cNvCxnSpPr>
          <p:nvPr/>
        </p:nvCxnSpPr>
        <p:spPr>
          <a:xfrm flipV="1">
            <a:off x="3793163" y="2625502"/>
            <a:ext cx="1739030" cy="1153571"/>
          </a:xfrm>
          <a:prstGeom prst="straightConnector1">
            <a:avLst/>
          </a:prstGeom>
          <a:ln w="28575">
            <a:solidFill>
              <a:srgbClr val="AC11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0F84EFD-6CEB-4E16-8822-4574FEEF9192}"/>
              </a:ext>
            </a:extLst>
          </p:cNvPr>
          <p:cNvSpPr/>
          <p:nvPr/>
        </p:nvSpPr>
        <p:spPr>
          <a:xfrm>
            <a:off x="6106852" y="2244504"/>
            <a:ext cx="433716" cy="44590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5CE66D-992F-40D1-9F90-9B73CB53EF99}"/>
              </a:ext>
            </a:extLst>
          </p:cNvPr>
          <p:cNvSpPr/>
          <p:nvPr/>
        </p:nvSpPr>
        <p:spPr>
          <a:xfrm>
            <a:off x="7180959" y="2262714"/>
            <a:ext cx="542260" cy="51036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4CB283-0160-45E4-ABF1-855EDA9916FD}"/>
              </a:ext>
            </a:extLst>
          </p:cNvPr>
          <p:cNvCxnSpPr>
            <a:stCxn id="442" idx="0"/>
            <a:endCxn id="38" idx="4"/>
          </p:cNvCxnSpPr>
          <p:nvPr/>
        </p:nvCxnSpPr>
        <p:spPr>
          <a:xfrm flipH="1" flipV="1">
            <a:off x="6323710" y="2690408"/>
            <a:ext cx="409285" cy="358466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A8DCE2-7357-45FE-AA61-B58861A6ECEB}"/>
              </a:ext>
            </a:extLst>
          </p:cNvPr>
          <p:cNvCxnSpPr>
            <a:stCxn id="442" idx="0"/>
            <a:endCxn id="39" idx="4"/>
          </p:cNvCxnSpPr>
          <p:nvPr/>
        </p:nvCxnSpPr>
        <p:spPr>
          <a:xfrm flipV="1">
            <a:off x="6732995" y="2773077"/>
            <a:ext cx="719094" cy="350199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946115-6565-40B9-98A9-C0C1FCB284EC}"/>
                  </a:ext>
                </a:extLst>
              </p:cNvPr>
              <p:cNvSpPr txBox="1"/>
              <p:nvPr/>
            </p:nvSpPr>
            <p:spPr>
              <a:xfrm>
                <a:off x="2985334" y="1471047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GB" sz="3200" i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32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946115-6565-40B9-98A9-C0C1FCB28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334" y="1471047"/>
                <a:ext cx="60960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F04069-2E40-4C29-980B-C4E1FE61E041}"/>
              </a:ext>
            </a:extLst>
          </p:cNvPr>
          <p:cNvCxnSpPr/>
          <p:nvPr/>
        </p:nvCxnSpPr>
        <p:spPr>
          <a:xfrm>
            <a:off x="4777526" y="1763434"/>
            <a:ext cx="24709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832C98-CBCA-4ABF-9FCB-17E50C031D6E}"/>
                  </a:ext>
                </a:extLst>
              </p:cNvPr>
              <p:cNvSpPr txBox="1"/>
              <p:nvPr/>
            </p:nvSpPr>
            <p:spPr>
              <a:xfrm>
                <a:off x="7986211" y="2168881"/>
                <a:ext cx="400259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AC114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𝐶𝐻</m:t>
                    </m:r>
                  </m:oMath>
                </a14:m>
                <a:r>
                  <a:rPr lang="en-GB" sz="2400" dirty="0">
                    <a:solidFill>
                      <a:srgbClr val="AC1145"/>
                    </a:solidFill>
                  </a:rPr>
                  <a:t> = e.g., 1100</a:t>
                </a:r>
              </a:p>
              <a:p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AC114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GB" sz="2400" dirty="0">
                    <a:solidFill>
                      <a:srgbClr val="AC1145"/>
                    </a:solidFill>
                  </a:rPr>
                  <a:t> = number caught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 </a:t>
                </a:r>
                <a:r>
                  <a:rPr lang="en-GB" sz="2400" dirty="0"/>
                  <a:t>= number not caught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𝐶𝐻</m:t>
                        </m:r>
                      </m:sub>
                    </m:sSub>
                  </m:oMath>
                </a14:m>
                <a:r>
                  <a:rPr lang="en-GB" sz="2400" i="1" dirty="0"/>
                  <a:t> = e.g.,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 *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 * (1-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) * (1-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sz="2400" i="1" dirty="0"/>
                  <a:t>)</a:t>
                </a:r>
                <a:endParaRPr lang="en-GB" sz="2400" i="1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832C98-CBCA-4ABF-9FCB-17E50C03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11" y="2168881"/>
                <a:ext cx="4002590" cy="1938992"/>
              </a:xfrm>
              <a:prstGeom prst="rect">
                <a:avLst/>
              </a:prstGeom>
              <a:blipFill>
                <a:blip r:embed="rId5"/>
                <a:stretch>
                  <a:fillRect l="-2283" t="-2516" r="-1826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2E3B94-D39D-4B39-A424-FAACA2197B5D}"/>
              </a:ext>
            </a:extLst>
          </p:cNvPr>
          <p:cNvSpPr txBox="1"/>
          <p:nvPr/>
        </p:nvSpPr>
        <p:spPr>
          <a:xfrm>
            <a:off x="183086" y="2270360"/>
            <a:ext cx="37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that this is a huge simplification!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3" grpId="0" animBg="1"/>
      <p:bldP spid="38" grpId="0" animBg="1"/>
      <p:bldP spid="39" grpId="0" animBg="1"/>
      <p:bldP spid="49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7A29-B437-4FE5-A5A6-A9DC70CF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70778"/>
            <a:ext cx="11360800" cy="763600"/>
          </a:xfrm>
        </p:spPr>
        <p:txBody>
          <a:bodyPr/>
          <a:lstStyle/>
          <a:p>
            <a:r>
              <a:rPr lang="en-GB" dirty="0"/>
              <a:t>How does Maximum Likelihood Estimate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12816-E7F1-4A19-9DF0-F418DE07E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360504" cy="4828656"/>
          </a:xfrm>
        </p:spPr>
        <p:txBody>
          <a:bodyPr/>
          <a:lstStyle/>
          <a:p>
            <a:pPr marL="152396" indent="0">
              <a:buNone/>
            </a:pPr>
            <a:r>
              <a:rPr lang="en-GB" dirty="0"/>
              <a:t>Previously I said;</a:t>
            </a:r>
          </a:p>
          <a:p>
            <a:pPr marL="152396" indent="0">
              <a:buNone/>
            </a:pPr>
            <a:r>
              <a:rPr lang="en-GB" dirty="0"/>
              <a:t>‘The “algorithm” tries many different possible values for all parameters.’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But that’s not very satisfying.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What follows is </a:t>
            </a:r>
            <a:r>
              <a:rPr lang="en-GB" i="1" dirty="0"/>
              <a:t>very</a:t>
            </a:r>
            <a:r>
              <a:rPr lang="en-GB" dirty="0"/>
              <a:t> complex.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I do not expect you to understand, I just want to give you an idea of how the engine works.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75573-FA8A-40AD-AB7A-B0C37059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28" y="941244"/>
            <a:ext cx="5448772" cy="5745978"/>
          </a:xfrm>
          <a:prstGeom prst="rect">
            <a:avLst/>
          </a:prstGeom>
        </p:spPr>
      </p:pic>
      <p:sp>
        <p:nvSpPr>
          <p:cNvPr id="14" name="Google Shape;445;p27">
            <a:extLst>
              <a:ext uri="{FF2B5EF4-FFF2-40B4-BE49-F238E27FC236}">
                <a16:creationId xmlns:a16="http://schemas.microsoft.com/office/drawing/2014/main" id="{8C183E97-1645-4781-BD5C-4157FA9FA0EE}"/>
              </a:ext>
            </a:extLst>
          </p:cNvPr>
          <p:cNvSpPr/>
          <p:nvPr/>
        </p:nvSpPr>
        <p:spPr>
          <a:xfrm>
            <a:off x="2367540" y="934378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2726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0EAD-A16F-4124-AA09-7B9654BE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7"/>
            <a:ext cx="12192000" cy="763600"/>
          </a:xfrm>
        </p:spPr>
        <p:txBody>
          <a:bodyPr/>
          <a:lstStyle/>
          <a:p>
            <a:pPr algn="ctr"/>
            <a:r>
              <a:rPr lang="en-GB" dirty="0"/>
              <a:t>Behind the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E6009-2A6F-493A-A005-1C4A975A7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58867"/>
          </a:xfrm>
        </p:spPr>
        <p:txBody>
          <a:bodyPr/>
          <a:lstStyle/>
          <a:p>
            <a:pPr marL="152396" indent="0">
              <a:buNone/>
            </a:pPr>
            <a:r>
              <a:rPr lang="en-GB" dirty="0"/>
              <a:t>The “rating” (a.k.a. the Likelihood) equation</a:t>
            </a:r>
          </a:p>
          <a:p>
            <a:pPr lvl="1"/>
            <a:endParaRPr lang="en-GB" dirty="0"/>
          </a:p>
        </p:txBody>
      </p:sp>
      <p:sp>
        <p:nvSpPr>
          <p:cNvPr id="4" name="Google Shape;445;p27">
            <a:extLst>
              <a:ext uri="{FF2B5EF4-FFF2-40B4-BE49-F238E27FC236}">
                <a16:creationId xmlns:a16="http://schemas.microsoft.com/office/drawing/2014/main" id="{C2ED93CC-CA52-4C1E-B83D-7A6245373516}"/>
              </a:ext>
            </a:extLst>
          </p:cNvPr>
          <p:cNvSpPr/>
          <p:nvPr/>
        </p:nvSpPr>
        <p:spPr>
          <a:xfrm>
            <a:off x="4284918" y="816119"/>
            <a:ext cx="3496833" cy="140300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35BCDE-A31F-48F6-983E-CFB8ED9626BF}"/>
                  </a:ext>
                </a:extLst>
              </p:cNvPr>
              <p:cNvSpPr txBox="1"/>
              <p:nvPr/>
            </p:nvSpPr>
            <p:spPr>
              <a:xfrm>
                <a:off x="0" y="2135168"/>
                <a:ext cx="12192000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GB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𝑒𝑛𝑐𝑜𝑢𝑛𝑡𝑒𝑟𝑒𝑑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35BCDE-A31F-48F6-983E-CFB8ED96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5168"/>
                <a:ext cx="12192000" cy="988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A276A243-6D28-4798-85DA-34F3C6D4C6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163120"/>
                <a:ext cx="12192000" cy="369231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2133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GB" dirty="0"/>
                  <a:t>Read as;</a:t>
                </a:r>
              </a:p>
              <a:p>
                <a:pPr marL="152396" indent="0">
                  <a:buNone/>
                </a:pPr>
                <a:r>
                  <a:rPr lang="en-GB" sz="2400" dirty="0">
                    <a:solidFill>
                      <a:srgbClr val="C00000"/>
                    </a:solidFill>
                  </a:rPr>
                  <a:t>The likelihood (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), for any given value of the number of individuals (</a:t>
                </a:r>
                <a:r>
                  <a:rPr lang="en-GB" sz="2400" i="1" dirty="0">
                    <a:solidFill>
                      <a:srgbClr val="C00000"/>
                    </a:solidFill>
                  </a:rPr>
                  <a:t>N</a:t>
                </a:r>
                <a:r>
                  <a:rPr lang="en-GB" sz="2400" dirty="0">
                    <a:solidFill>
                      <a:srgbClr val="C00000"/>
                    </a:solidFill>
                  </a:rPr>
                  <a:t>) and for any given value(s) of capture probabilities (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), is conditional (|) on the data (i.e., how well do the parameter values work with the data?)</a:t>
                </a:r>
                <a:r>
                  <a:rPr lang="en-GB" sz="2400" dirty="0"/>
                  <a:t>.</a:t>
                </a:r>
              </a:p>
              <a:p>
                <a:pPr marL="152396" indent="0">
                  <a:buNone/>
                </a:pPr>
                <a:r>
                  <a:rPr lang="en-GB" sz="2400" dirty="0"/>
                  <a:t> </a:t>
                </a:r>
              </a:p>
              <a:p>
                <a:pPr marL="152396" indent="0">
                  <a:buNone/>
                </a:pPr>
                <a:r>
                  <a:rPr lang="en-GB" sz="2400" dirty="0"/>
                  <a:t>This is proportional to (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2400" dirty="0"/>
                  <a:t>) </a:t>
                </a:r>
                <a:r>
                  <a:rPr lang="en-GB" sz="2400" dirty="0">
                    <a:solidFill>
                      <a:srgbClr val="7030A0"/>
                    </a:solidFill>
                  </a:rPr>
                  <a:t>the factorial (!) of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>
                    <a:solidFill>
                      <a:srgbClr val="7030A0"/>
                    </a:solidFill>
                  </a:rPr>
                  <a:t> (e.g. if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>
                    <a:solidFill>
                      <a:srgbClr val="7030A0"/>
                    </a:solidFill>
                  </a:rPr>
                  <a:t> = 3,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>
                    <a:solidFill>
                      <a:srgbClr val="7030A0"/>
                    </a:solidFill>
                  </a:rPr>
                  <a:t>! = 3 * 2 * 1), divided by the factorial of the number of individuals never encountered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7030A0"/>
                    </a:solidFill>
                  </a:rPr>
                  <a:t>), </a:t>
                </a:r>
                <a:r>
                  <a:rPr lang="en-GB" sz="2400" dirty="0">
                    <a:solidFill>
                      <a:srgbClr val="00B050"/>
                    </a:solidFill>
                  </a:rPr>
                  <a:t>multiplied by the product (∏) of the cumulative probability (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B050"/>
                    </a:solidFill>
                  </a:rPr>
                  <a:t>) of each capture history (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𝐶𝐻</m:t>
                    </m:r>
                  </m:oMath>
                </a14:m>
                <a:r>
                  <a:rPr lang="en-GB" sz="2400" dirty="0">
                    <a:solidFill>
                      <a:srgbClr val="00B050"/>
                    </a:solidFill>
                  </a:rPr>
                  <a:t>) to the power of the respective number of individuals who had that specific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𝐶𝐻</m:t>
                    </m:r>
                  </m:oMath>
                </a14:m>
                <a:r>
                  <a:rPr lang="en-GB" sz="2400" dirty="0">
                    <a:solidFill>
                      <a:srgbClr val="00B050"/>
                    </a:solidFill>
                  </a:rPr>
                  <a:t>, multiplied by the probability of not encountering individuals, to the power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A276A243-6D28-4798-85DA-34F3C6D4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63120"/>
                <a:ext cx="12192000" cy="3692313"/>
              </a:xfrm>
              <a:prstGeom prst="rect">
                <a:avLst/>
              </a:prstGeom>
              <a:blipFill>
                <a:blip r:embed="rId3"/>
                <a:stretch>
                  <a:fillRect t="-14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1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05B-E1F6-474F-A1A3-2447BE09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Let’s calculate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u="sng" dirty="0"/>
                  <a:t>Let’s try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u="sng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10</a:t>
                </a:r>
                <a:r>
                  <a:rPr lang="en-GB" u="sng" dirty="0"/>
                  <a:t> (i.e. we failed to encounter 10 animals)</a:t>
                </a:r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  <a:blipFill>
                <a:blip r:embed="rId2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67734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94640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0.5 * 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0.5*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67734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94640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563" t="-10667" r="-242762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3430" t="-10667" r="-620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51575" t="-109211" r="-8076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1575" t="-212000" r="-8076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1575" t="-312000" r="-807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u="sng" dirty="0"/>
                  <a:t>How about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30</a:t>
                </a: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  <a:blipFill>
                <a:blip r:embed="rId4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80942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 0.5 * 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0.5*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* (1-0.5) * </a:t>
                          </a: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 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2735909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3809428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018" t="-9333" r="-243304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3117" t="-9333" r="-64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6240" t="-107895" r="-7440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6240" t="-210667" r="-744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6240" t="-310667" r="-744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CB187F2E-6540-4302-A412-3C58180CD630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176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10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/>
              <p:nvPr/>
            </p:nvSpPr>
            <p:spPr>
              <a:xfrm>
                <a:off x="1739900" y="2489850"/>
                <a:ext cx="10452100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𝟖𝟓</m:t>
                          </m:r>
                          <m:r>
                            <a:rPr lang="en-GB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GB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(0.25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p>
                          </m:sSup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∗ 0.25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∗ 0.25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0.25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00" y="2489850"/>
                <a:ext cx="10452100" cy="9882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C273E-B68A-42E0-BFD0-1A70F688A53D}"/>
                  </a:ext>
                </a:extLst>
              </p:cNvPr>
              <p:cNvSpPr txBox="1"/>
              <p:nvPr/>
            </p:nvSpPr>
            <p:spPr>
              <a:xfrm>
                <a:off x="1542865" y="3471476"/>
                <a:ext cx="5753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𝟕𝟔𝟑𝟏𝟖𝟒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𝟏𝟐𝟏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∗6.681912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−52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C273E-B68A-42E0-BFD0-1A70F688A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865" y="3471476"/>
                <a:ext cx="57531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/>
              <p:nvPr/>
            </p:nvSpPr>
            <p:spPr>
              <a:xfrm>
                <a:off x="0" y="1399967"/>
                <a:ext cx="12192000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𝑒𝑛𝑐𝑜𝑢𝑛𝑡𝑒𝑟𝑒𝑑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9967"/>
                <a:ext cx="12192000" cy="9882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8FE12-C4C1-41DC-8D81-6EFDB2C8FF1A}"/>
                  </a:ext>
                </a:extLst>
              </p:cNvPr>
              <p:cNvSpPr txBox="1"/>
              <p:nvPr/>
            </p:nvSpPr>
            <p:spPr>
              <a:xfrm>
                <a:off x="1728806" y="4103275"/>
                <a:ext cx="2587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5.187291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+70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8FE12-C4C1-41DC-8D81-6EFDB2C8F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6" y="4103275"/>
                <a:ext cx="2587587" cy="461665"/>
              </a:xfrm>
              <a:prstGeom prst="rect">
                <a:avLst/>
              </a:prstGeom>
              <a:blipFill>
                <a:blip r:embed="rId6"/>
                <a:stretch>
                  <a:fillRect r="-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8F2FC47D-9799-4A72-B0BF-25A9571C622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D15AF5-6D6C-467E-9E90-27E77FAD477B}"/>
                  </a:ext>
                </a:extLst>
              </p:cNvPr>
              <p:cNvSpPr txBox="1"/>
              <p:nvPr/>
            </p:nvSpPr>
            <p:spPr>
              <a:xfrm>
                <a:off x="1739900" y="4735074"/>
                <a:ext cx="93366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51,872,910,000,000,002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626,644,064,642,484,628,620,480,602,880,426,460,084,042,624,462,424,266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D15AF5-6D6C-467E-9E90-27E77FAD4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00" y="4735074"/>
                <a:ext cx="93366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15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30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CE828E-1521-4B9B-AD56-6179B917A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1026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/>
              <p:nvPr/>
            </p:nvSpPr>
            <p:spPr>
              <a:xfrm>
                <a:off x="1785649" y="2441629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2.47757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+72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FDF8D-E7AF-48B0-BBF0-349F0DC3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49" y="2441629"/>
                <a:ext cx="28448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/>
              <p:nvPr/>
            </p:nvSpPr>
            <p:spPr>
              <a:xfrm>
                <a:off x="0" y="1399967"/>
                <a:ext cx="7612352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𝑒𝑛𝑐𝑜𝑢𝑛𝑡𝑒𝑟𝑒𝑑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94718-D588-46B5-800B-897C2A6E4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9967"/>
                <a:ext cx="7612352" cy="988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8F2FC47D-9799-4A72-B0BF-25A9571C622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D1758-1C52-4508-882C-1DF5612A2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352" y="2222500"/>
            <a:ext cx="4395733" cy="463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8521B94F-83FB-4977-AEFE-12B3B2720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223873"/>
                <a:ext cx="7239000" cy="3613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rating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=30</m:t>
                    </m:r>
                  </m:oMath>
                </a14:m>
                <a:r>
                  <a:rPr lang="en-GB" dirty="0"/>
                  <a:t> is higher than the rating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only tried these two values, we’d assume that there were 30 animals that we never encountered.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8521B94F-83FB-4977-AEFE-12B3B2720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223873"/>
                <a:ext cx="7239000" cy="3613101"/>
              </a:xfrm>
              <a:blipFill>
                <a:blip r:embed="rId6"/>
                <a:stretch>
                  <a:fillRect l="-1684" t="-28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0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BC2E-F8BC-4B74-8B89-7154CE54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GB" dirty="0"/>
              <a:t>Letting MLE do it’s thing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5B0A7D1-70DE-4ED9-8B08-AA003523C8BF}"/>
              </a:ext>
            </a:extLst>
          </p:cNvPr>
          <p:cNvSpPr/>
          <p:nvPr/>
        </p:nvSpPr>
        <p:spPr>
          <a:xfrm>
            <a:off x="1381087" y="10672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F41BF-8C04-4629-97CA-BC0D73A4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914" y="556011"/>
            <a:ext cx="5448772" cy="574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DD0304C1-DE63-4742-AF55-7DAD23022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1536633"/>
                <a:ext cx="5360504" cy="4555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GB" dirty="0"/>
                  <a:t>We “maximise” the likelihood when we find the best possible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In reality, MLE is trying combinations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, to find the best values for both. </a:t>
                </a:r>
              </a:p>
              <a:p>
                <a:pPr marL="152396" indent="0">
                  <a:buNone/>
                </a:pPr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There is another use of the likelihood…</a:t>
                </a:r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DD0304C1-DE63-4742-AF55-7DAD23022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1536633"/>
                <a:ext cx="5360504" cy="4555200"/>
              </a:xfrm>
              <a:prstGeom prst="rect">
                <a:avLst/>
              </a:prstGeom>
              <a:blipFill>
                <a:blip r:embed="rId3"/>
                <a:stretch>
                  <a:fillRect t="-2142" r="-795" b="-1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19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1726</Words>
  <Application>Microsoft Office PowerPoint</Application>
  <PresentationFormat>Widescreen</PresentationFormat>
  <Paragraphs>276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Roboto</vt:lpstr>
      <vt:lpstr>Office Theme</vt:lpstr>
      <vt:lpstr>Using “Machine Learning” (a.k.a statistics) to estimate the unknown</vt:lpstr>
      <vt:lpstr>Where we are</vt:lpstr>
      <vt:lpstr>Closed CMR; statistics and data</vt:lpstr>
      <vt:lpstr>How does Maximum Likelihood Estimate work?</vt:lpstr>
      <vt:lpstr>Behind the scenes</vt:lpstr>
      <vt:lpstr>Let’s calculate MLE</vt:lpstr>
      <vt:lpstr>When f_0 = 10 and p = 0.5</vt:lpstr>
      <vt:lpstr>When f_0 = 30 and p = 0.5</vt:lpstr>
      <vt:lpstr>Letting MLE do it’s thing</vt:lpstr>
      <vt:lpstr>Which model best fits our data?</vt:lpstr>
      <vt:lpstr>Overfitting and underfitting</vt:lpstr>
      <vt:lpstr>Using AIC to find most the “parsimonious” model</vt:lpstr>
      <vt:lpstr>For a single model:  Likelihood to Log-Likelihood</vt:lpstr>
      <vt:lpstr>For a single model:  Log-Likelihood to -2*Log Likelihood</vt:lpstr>
      <vt:lpstr>Each model will have a single -2Log Likelihood</vt:lpstr>
      <vt:lpstr>Savvy shoppers</vt:lpstr>
      <vt:lpstr>Let’s buy a house</vt:lpstr>
      <vt:lpstr>Model selection with AIC</vt:lpstr>
      <vt:lpstr>Which house do we choose now?</vt:lpstr>
      <vt:lpstr>No amount of clever statistics can save you from the Monkey’s paw!</vt:lpstr>
      <vt:lpstr>Real life application of closed CMR</vt:lpstr>
      <vt:lpstr>7,500 mink traps operated by 14 staff</vt:lpstr>
      <vt:lpstr>A Closed CMR model to estimate N ̂ </vt:lpstr>
      <vt:lpstr>Mink models in MARK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“Machine Learning” (a.k.a statistics) to estimate the unknown</dc:title>
  <dc:creator>Deon Roos</dc:creator>
  <cp:lastModifiedBy>Deon Roos</cp:lastModifiedBy>
  <cp:revision>36</cp:revision>
  <dcterms:created xsi:type="dcterms:W3CDTF">2021-01-01T12:01:28Z</dcterms:created>
  <dcterms:modified xsi:type="dcterms:W3CDTF">2021-11-07T15:23:08Z</dcterms:modified>
</cp:coreProperties>
</file>